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4" saveSubsetFonts="1">
  <p:sldMasterIdLst>
    <p:sldMasterId id="2147483660" r:id="rId1"/>
  </p:sldMasterIdLst>
  <p:notesMasterIdLst>
    <p:notesMasterId r:id="rId31"/>
  </p:notesMasterIdLst>
  <p:sldIdLst>
    <p:sldId id="256" r:id="rId2"/>
    <p:sldId id="258" r:id="rId3"/>
    <p:sldId id="285" r:id="rId4"/>
    <p:sldId id="259" r:id="rId5"/>
    <p:sldId id="287" r:id="rId6"/>
    <p:sldId id="308" r:id="rId7"/>
    <p:sldId id="283" r:id="rId8"/>
    <p:sldId id="263" r:id="rId9"/>
    <p:sldId id="267" r:id="rId10"/>
    <p:sldId id="264" r:id="rId11"/>
    <p:sldId id="266" r:id="rId12"/>
    <p:sldId id="268" r:id="rId13"/>
    <p:sldId id="269" r:id="rId14"/>
    <p:sldId id="296" r:id="rId15"/>
    <p:sldId id="276" r:id="rId16"/>
    <p:sldId id="277" r:id="rId17"/>
    <p:sldId id="297" r:id="rId18"/>
    <p:sldId id="298" r:id="rId19"/>
    <p:sldId id="299" r:id="rId20"/>
    <p:sldId id="301" r:id="rId21"/>
    <p:sldId id="303" r:id="rId22"/>
    <p:sldId id="304" r:id="rId23"/>
    <p:sldId id="305" r:id="rId24"/>
    <p:sldId id="302" r:id="rId25"/>
    <p:sldId id="272" r:id="rId26"/>
    <p:sldId id="300" r:id="rId27"/>
    <p:sldId id="306" r:id="rId28"/>
    <p:sldId id="307" r:id="rId29"/>
    <p:sldId id="294" r:id="rId30"/>
  </p:sldIdLst>
  <p:sldSz cx="7562850" cy="10688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91" userDrawn="1">
          <p15:clr>
            <a:srgbClr val="A4A3A4"/>
          </p15:clr>
        </p15:guide>
        <p15:guide id="2" pos="23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6600"/>
    <a:srgbClr val="555555"/>
    <a:srgbClr val="85BE49"/>
    <a:srgbClr val="F7971E"/>
    <a:srgbClr val="545554"/>
    <a:srgbClr val="5CF4AD"/>
    <a:srgbClr val="D44EED"/>
    <a:srgbClr val="D94DEC"/>
    <a:srgbClr val="66C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3" autoAdjust="0"/>
    <p:restoredTop sz="95671" autoAdjust="0"/>
  </p:normalViewPr>
  <p:slideViewPr>
    <p:cSldViewPr snapToGrid="0">
      <p:cViewPr varScale="1">
        <p:scale>
          <a:sx n="79" d="100"/>
          <a:sy n="79" d="100"/>
        </p:scale>
        <p:origin x="2718" y="90"/>
      </p:cViewPr>
      <p:guideLst>
        <p:guide orient="horz" pos="3391"/>
        <p:guide pos="23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5FF9-7242-4437-A63F-2A2FB4A9DD11}" type="datetimeFigureOut">
              <a:rPr lang="en-US" smtClean="0"/>
              <a:t>9/26/2021</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14B19-1C78-4ECF-8E1F-5E97D0FF5743}" type="slidenum">
              <a:rPr lang="en-US" smtClean="0"/>
              <a:t>‹#›</a:t>
            </a:fld>
            <a:endParaRPr lang="en-US"/>
          </a:p>
        </p:txBody>
      </p:sp>
    </p:spTree>
    <p:extLst>
      <p:ext uri="{BB962C8B-B14F-4D97-AF65-F5344CB8AC3E}">
        <p14:creationId xmlns:p14="http://schemas.microsoft.com/office/powerpoint/2010/main" val="231758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4</a:t>
            </a:fld>
            <a:endParaRPr lang="en-US"/>
          </a:p>
        </p:txBody>
      </p:sp>
    </p:spTree>
    <p:extLst>
      <p:ext uri="{BB962C8B-B14F-4D97-AF65-F5344CB8AC3E}">
        <p14:creationId xmlns:p14="http://schemas.microsoft.com/office/powerpoint/2010/main" val="15586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14</a:t>
            </a:fld>
            <a:endParaRPr lang="en-US"/>
          </a:p>
        </p:txBody>
      </p:sp>
    </p:spTree>
    <p:extLst>
      <p:ext uri="{BB962C8B-B14F-4D97-AF65-F5344CB8AC3E}">
        <p14:creationId xmlns:p14="http://schemas.microsoft.com/office/powerpoint/2010/main" val="253935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15</a:t>
            </a:fld>
            <a:endParaRPr lang="en-US"/>
          </a:p>
        </p:txBody>
      </p:sp>
    </p:spTree>
    <p:extLst>
      <p:ext uri="{BB962C8B-B14F-4D97-AF65-F5344CB8AC3E}">
        <p14:creationId xmlns:p14="http://schemas.microsoft.com/office/powerpoint/2010/main" val="7289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16</a:t>
            </a:fld>
            <a:endParaRPr lang="en-US"/>
          </a:p>
        </p:txBody>
      </p:sp>
    </p:spTree>
    <p:extLst>
      <p:ext uri="{BB962C8B-B14F-4D97-AF65-F5344CB8AC3E}">
        <p14:creationId xmlns:p14="http://schemas.microsoft.com/office/powerpoint/2010/main" val="1414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a:t>
            </a:r>
            <a:r>
              <a:rPr lang="en-US" dirty="0" err="1"/>
              <a:t>cần</a:t>
            </a:r>
            <a:r>
              <a:rPr lang="en-US" dirty="0"/>
              <a:t> </a:t>
            </a:r>
            <a:r>
              <a:rPr lang="en-US" dirty="0" err="1"/>
              <a:t>lưu</a:t>
            </a:r>
            <a:r>
              <a:rPr lang="en-US" dirty="0"/>
              <a:t> ý </a:t>
            </a:r>
            <a:r>
              <a:rPr lang="en-US" dirty="0" err="1"/>
              <a:t>có</a:t>
            </a:r>
            <a:r>
              <a:rPr lang="en-US" dirty="0"/>
              <a:t> 2 </a:t>
            </a:r>
            <a:r>
              <a:rPr lang="en-US" dirty="0" err="1"/>
              <a:t>số</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17</a:t>
            </a:fld>
            <a:endParaRPr lang="en-US"/>
          </a:p>
        </p:txBody>
      </p:sp>
    </p:spTree>
    <p:extLst>
      <p:ext uri="{BB962C8B-B14F-4D97-AF65-F5344CB8AC3E}">
        <p14:creationId xmlns:p14="http://schemas.microsoft.com/office/powerpoint/2010/main" val="222969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18</a:t>
            </a:fld>
            <a:endParaRPr lang="en-US"/>
          </a:p>
        </p:txBody>
      </p:sp>
    </p:spTree>
    <p:extLst>
      <p:ext uri="{BB962C8B-B14F-4D97-AF65-F5344CB8AC3E}">
        <p14:creationId xmlns:p14="http://schemas.microsoft.com/office/powerpoint/2010/main" val="216160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19</a:t>
            </a:fld>
            <a:endParaRPr lang="en-US"/>
          </a:p>
        </p:txBody>
      </p:sp>
    </p:spTree>
    <p:extLst>
      <p:ext uri="{BB962C8B-B14F-4D97-AF65-F5344CB8AC3E}">
        <p14:creationId xmlns:p14="http://schemas.microsoft.com/office/powerpoint/2010/main" val="129951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20</a:t>
            </a:fld>
            <a:endParaRPr lang="en-US"/>
          </a:p>
        </p:txBody>
      </p:sp>
    </p:spTree>
    <p:extLst>
      <p:ext uri="{BB962C8B-B14F-4D97-AF65-F5344CB8AC3E}">
        <p14:creationId xmlns:p14="http://schemas.microsoft.com/office/powerpoint/2010/main" val="1059483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21</a:t>
            </a:fld>
            <a:endParaRPr lang="en-US"/>
          </a:p>
        </p:txBody>
      </p:sp>
    </p:spTree>
    <p:extLst>
      <p:ext uri="{BB962C8B-B14F-4D97-AF65-F5344CB8AC3E}">
        <p14:creationId xmlns:p14="http://schemas.microsoft.com/office/powerpoint/2010/main" val="369944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22</a:t>
            </a:fld>
            <a:endParaRPr lang="en-US"/>
          </a:p>
        </p:txBody>
      </p:sp>
    </p:spTree>
    <p:extLst>
      <p:ext uri="{BB962C8B-B14F-4D97-AF65-F5344CB8AC3E}">
        <p14:creationId xmlns:p14="http://schemas.microsoft.com/office/powerpoint/2010/main" val="397461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23</a:t>
            </a:fld>
            <a:endParaRPr lang="en-US"/>
          </a:p>
        </p:txBody>
      </p:sp>
    </p:spTree>
    <p:extLst>
      <p:ext uri="{BB962C8B-B14F-4D97-AF65-F5344CB8AC3E}">
        <p14:creationId xmlns:p14="http://schemas.microsoft.com/office/powerpoint/2010/main" val="18944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baseline="0" dirty="0"/>
              <a:t> </a:t>
            </a:r>
            <a:r>
              <a:rPr lang="en-US" baseline="0" dirty="0" err="1"/>
              <a:t>ngỏ</a:t>
            </a:r>
            <a:r>
              <a:rPr lang="en-US" baseline="0" dirty="0"/>
              <a:t> (</a:t>
            </a:r>
            <a:r>
              <a:rPr lang="en-US" baseline="0" dirty="0" err="1"/>
              <a:t>Phiên</a:t>
            </a:r>
            <a:r>
              <a:rPr lang="en-US" baseline="0" dirty="0"/>
              <a:t> </a:t>
            </a:r>
            <a:r>
              <a:rPr lang="en-US" baseline="0" dirty="0" err="1"/>
              <a:t>bản</a:t>
            </a:r>
            <a:r>
              <a:rPr lang="en-US" baseline="0" dirty="0"/>
              <a:t> 2)</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6</a:t>
            </a:fld>
            <a:endParaRPr lang="en-US"/>
          </a:p>
        </p:txBody>
      </p:sp>
    </p:spTree>
    <p:extLst>
      <p:ext uri="{BB962C8B-B14F-4D97-AF65-F5344CB8AC3E}">
        <p14:creationId xmlns:p14="http://schemas.microsoft.com/office/powerpoint/2010/main" val="132743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24</a:t>
            </a:fld>
            <a:endParaRPr lang="en-US"/>
          </a:p>
        </p:txBody>
      </p:sp>
    </p:spTree>
    <p:extLst>
      <p:ext uri="{BB962C8B-B14F-4D97-AF65-F5344CB8AC3E}">
        <p14:creationId xmlns:p14="http://schemas.microsoft.com/office/powerpoint/2010/main" val="349793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25</a:t>
            </a:fld>
            <a:endParaRPr lang="en-US"/>
          </a:p>
        </p:txBody>
      </p:sp>
    </p:spTree>
    <p:extLst>
      <p:ext uri="{BB962C8B-B14F-4D97-AF65-F5344CB8AC3E}">
        <p14:creationId xmlns:p14="http://schemas.microsoft.com/office/powerpoint/2010/main" val="53207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26</a:t>
            </a:fld>
            <a:endParaRPr lang="en-US"/>
          </a:p>
        </p:txBody>
      </p:sp>
    </p:spTree>
    <p:extLst>
      <p:ext uri="{BB962C8B-B14F-4D97-AF65-F5344CB8AC3E}">
        <p14:creationId xmlns:p14="http://schemas.microsoft.com/office/powerpoint/2010/main" val="27342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27</a:t>
            </a:fld>
            <a:endParaRPr lang="en-US"/>
          </a:p>
        </p:txBody>
      </p:sp>
    </p:spTree>
    <p:extLst>
      <p:ext uri="{BB962C8B-B14F-4D97-AF65-F5344CB8AC3E}">
        <p14:creationId xmlns:p14="http://schemas.microsoft.com/office/powerpoint/2010/main" val="427566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28</a:t>
            </a:fld>
            <a:endParaRPr lang="en-US"/>
          </a:p>
        </p:txBody>
      </p:sp>
    </p:spTree>
    <p:extLst>
      <p:ext uri="{BB962C8B-B14F-4D97-AF65-F5344CB8AC3E}">
        <p14:creationId xmlns:p14="http://schemas.microsoft.com/office/powerpoint/2010/main" val="72949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29</a:t>
            </a:fld>
            <a:endParaRPr lang="en-US"/>
          </a:p>
        </p:txBody>
      </p:sp>
    </p:spTree>
    <p:extLst>
      <p:ext uri="{BB962C8B-B14F-4D97-AF65-F5344CB8AC3E}">
        <p14:creationId xmlns:p14="http://schemas.microsoft.com/office/powerpoint/2010/main" val="328275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30</a:t>
            </a:fld>
            <a:endParaRPr lang="en-US"/>
          </a:p>
        </p:txBody>
      </p:sp>
    </p:spTree>
    <p:extLst>
      <p:ext uri="{BB962C8B-B14F-4D97-AF65-F5344CB8AC3E}">
        <p14:creationId xmlns:p14="http://schemas.microsoft.com/office/powerpoint/2010/main" val="360987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31</a:t>
            </a:fld>
            <a:endParaRPr lang="en-US"/>
          </a:p>
        </p:txBody>
      </p:sp>
    </p:spTree>
    <p:extLst>
      <p:ext uri="{BB962C8B-B14F-4D97-AF65-F5344CB8AC3E}">
        <p14:creationId xmlns:p14="http://schemas.microsoft.com/office/powerpoint/2010/main" val="199199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32</a:t>
            </a:fld>
            <a:endParaRPr lang="en-US"/>
          </a:p>
        </p:txBody>
      </p:sp>
    </p:spTree>
    <p:extLst>
      <p:ext uri="{BB962C8B-B14F-4D97-AF65-F5344CB8AC3E}">
        <p14:creationId xmlns:p14="http://schemas.microsoft.com/office/powerpoint/2010/main" val="382657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7</a:t>
            </a:fld>
            <a:endParaRPr lang="en-US"/>
          </a:p>
        </p:txBody>
      </p:sp>
    </p:spTree>
    <p:extLst>
      <p:ext uri="{BB962C8B-B14F-4D97-AF65-F5344CB8AC3E}">
        <p14:creationId xmlns:p14="http://schemas.microsoft.com/office/powerpoint/2010/main" val="346987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8</a:t>
            </a:fld>
            <a:endParaRPr lang="en-US"/>
          </a:p>
        </p:txBody>
      </p:sp>
    </p:spTree>
    <p:extLst>
      <p:ext uri="{BB962C8B-B14F-4D97-AF65-F5344CB8AC3E}">
        <p14:creationId xmlns:p14="http://schemas.microsoft.com/office/powerpoint/2010/main" val="407031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9</a:t>
            </a:fld>
            <a:endParaRPr lang="en-US"/>
          </a:p>
        </p:txBody>
      </p:sp>
    </p:spTree>
    <p:extLst>
      <p:ext uri="{BB962C8B-B14F-4D97-AF65-F5344CB8AC3E}">
        <p14:creationId xmlns:p14="http://schemas.microsoft.com/office/powerpoint/2010/main" val="36663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Định</a:t>
            </a:r>
            <a:r>
              <a:rPr lang="en-US" baseline="0" dirty="0">
                <a:solidFill>
                  <a:srgbClr val="FF0000"/>
                </a:solidFill>
              </a:rPr>
              <a:t> </a:t>
            </a:r>
            <a:r>
              <a:rPr lang="en-US" baseline="0" dirty="0" err="1">
                <a:solidFill>
                  <a:srgbClr val="FF0000"/>
                </a:solidFill>
              </a:rPr>
              <a:t>dạng</a:t>
            </a:r>
            <a:r>
              <a:rPr lang="en-US" baseline="0" dirty="0">
                <a:solidFill>
                  <a:srgbClr val="FF0000"/>
                </a:solidFill>
              </a:rPr>
              <a:t> </a:t>
            </a:r>
            <a:r>
              <a:rPr lang="en-US" baseline="0" dirty="0" err="1">
                <a:solidFill>
                  <a:srgbClr val="FF0000"/>
                </a:solidFill>
              </a:rPr>
              <a:t>chữ</a:t>
            </a:r>
            <a:r>
              <a:rPr lang="en-US" baseline="0" dirty="0">
                <a:solidFill>
                  <a:srgbClr val="FF0000"/>
                </a:solidFill>
              </a:rPr>
              <a:t> </a:t>
            </a:r>
            <a:r>
              <a:rPr lang="en-US" baseline="0" dirty="0" err="1">
                <a:solidFill>
                  <a:srgbClr val="FF0000"/>
                </a:solidFill>
              </a:rPr>
              <a:t>cho</a:t>
            </a:r>
            <a:r>
              <a:rPr lang="en-US" baseline="0" dirty="0">
                <a:solidFill>
                  <a:srgbClr val="FF0000"/>
                </a:solidFill>
              </a:rPr>
              <a:t> </a:t>
            </a:r>
            <a:r>
              <a:rPr lang="en-US" baseline="0" dirty="0" err="1">
                <a:solidFill>
                  <a:srgbClr val="FF0000"/>
                </a:solidFill>
              </a:rPr>
              <a:t>phần</a:t>
            </a:r>
            <a:r>
              <a:rPr lang="en-US" baseline="0" dirty="0">
                <a:solidFill>
                  <a:srgbClr val="FF0000"/>
                </a:solidFill>
              </a:rPr>
              <a:t> </a:t>
            </a:r>
            <a:r>
              <a:rPr lang="en-US" baseline="0" dirty="0" err="1">
                <a:solidFill>
                  <a:srgbClr val="FF0000"/>
                </a:solidFill>
              </a:rPr>
              <a:t>nội</a:t>
            </a:r>
            <a:r>
              <a:rPr lang="en-US" baseline="0" dirty="0">
                <a:solidFill>
                  <a:srgbClr val="FF0000"/>
                </a:solidFill>
              </a:rPr>
              <a:t> dung:</a:t>
            </a:r>
          </a:p>
          <a:p>
            <a:r>
              <a:rPr lang="en-US" baseline="0" dirty="0">
                <a:solidFill>
                  <a:srgbClr val="FF0000"/>
                </a:solidFill>
              </a:rPr>
              <a:t>Font: Tahoma, Regular</a:t>
            </a:r>
          </a:p>
          <a:p>
            <a:r>
              <a:rPr lang="en-US" baseline="0" dirty="0">
                <a:solidFill>
                  <a:srgbClr val="FF0000"/>
                </a:solidFill>
              </a:rPr>
              <a:t>Size: 12</a:t>
            </a:r>
          </a:p>
          <a:p>
            <a:r>
              <a:rPr lang="en-US" baseline="0" dirty="0">
                <a:solidFill>
                  <a:srgbClr val="FF0000"/>
                </a:solidFill>
              </a:rPr>
              <a:t>Line Spacing: 1.5</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10</a:t>
            </a:fld>
            <a:endParaRPr lang="en-US"/>
          </a:p>
        </p:txBody>
      </p:sp>
    </p:spTree>
    <p:extLst>
      <p:ext uri="{BB962C8B-B14F-4D97-AF65-F5344CB8AC3E}">
        <p14:creationId xmlns:p14="http://schemas.microsoft.com/office/powerpoint/2010/main" val="25084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Phiên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bản</a:t>
            </a:r>
            <a:r>
              <a:rPr lang="en-US" sz="1200" b="0" i="0" kern="1200" baseline="0" dirty="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11</a:t>
            </a:fld>
            <a:endParaRPr lang="en-US"/>
          </a:p>
        </p:txBody>
      </p:sp>
    </p:spTree>
    <p:extLst>
      <p:ext uri="{BB962C8B-B14F-4D97-AF65-F5344CB8AC3E}">
        <p14:creationId xmlns:p14="http://schemas.microsoft.com/office/powerpoint/2010/main" val="280982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12</a:t>
            </a:fld>
            <a:endParaRPr lang="en-US"/>
          </a:p>
        </p:txBody>
      </p:sp>
    </p:spTree>
    <p:extLst>
      <p:ext uri="{BB962C8B-B14F-4D97-AF65-F5344CB8AC3E}">
        <p14:creationId xmlns:p14="http://schemas.microsoft.com/office/powerpoint/2010/main" val="7329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Phiên</a:t>
            </a:r>
            <a:r>
              <a:rPr lang="en-US" baseline="0" dirty="0"/>
              <a:t> </a:t>
            </a:r>
            <a:r>
              <a:rPr lang="en-US" baseline="0" dirty="0" err="1"/>
              <a:t>bản</a:t>
            </a:r>
            <a:r>
              <a:rPr lang="en-US" baseline="0" dirty="0"/>
              <a:t> 1</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13</a:t>
            </a:fld>
            <a:endParaRPr lang="en-US"/>
          </a:p>
        </p:txBody>
      </p:sp>
    </p:spTree>
    <p:extLst>
      <p:ext uri="{BB962C8B-B14F-4D97-AF65-F5344CB8AC3E}">
        <p14:creationId xmlns:p14="http://schemas.microsoft.com/office/powerpoint/2010/main" val="150207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28362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95969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406241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0948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081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B1C67-FB68-4C58-91C3-4DFBE842AC3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73899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B1C67-FB68-4C58-91C3-4DFBE842AC35}" type="datetimeFigureOut">
              <a:rPr lang="en-US" smtClean="0"/>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18671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B1C67-FB68-4C58-91C3-4DFBE842AC35}" type="datetimeFigureOut">
              <a:rPr lang="en-US" smtClean="0"/>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17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B1C67-FB68-4C58-91C3-4DFBE842AC35}" type="datetimeFigureOut">
              <a:rPr lang="en-US" smtClean="0"/>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4047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6321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457157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059B1C67-FB68-4C58-91C3-4DFBE842AC35}" type="datetimeFigureOut">
              <a:rPr lang="en-US" smtClean="0"/>
              <a:t>9/26/2021</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52BD0372-D195-4E7F-B59B-1F01C5C44517}" type="slidenum">
              <a:rPr lang="en-US" smtClean="0"/>
              <a:t>‹#›</a:t>
            </a:fld>
            <a:endParaRPr lang="en-US"/>
          </a:p>
        </p:txBody>
      </p:sp>
    </p:spTree>
    <p:extLst>
      <p:ext uri="{BB962C8B-B14F-4D97-AF65-F5344CB8AC3E}">
        <p14:creationId xmlns:p14="http://schemas.microsoft.com/office/powerpoint/2010/main" val="601888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54BDDE-BA9E-459B-9E7F-10587413530C}"/>
              </a:ext>
            </a:extLst>
          </p:cNvPr>
          <p:cNvSpPr txBox="1"/>
          <p:nvPr/>
        </p:nvSpPr>
        <p:spPr>
          <a:xfrm>
            <a:off x="348322" y="5782966"/>
            <a:ext cx="5363969" cy="2125069"/>
          </a:xfrm>
          <a:prstGeom prst="rect">
            <a:avLst/>
          </a:prstGeom>
          <a:noFill/>
        </p:spPr>
        <p:txBody>
          <a:bodyPr wrap="none" rtlCol="0">
            <a:spAutoFit/>
          </a:bodyPr>
          <a:lstStyle/>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NHÂN SỐ HỌC </a:t>
            </a:r>
          </a:p>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ỨNG DỤNG</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71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01402" y="1221393"/>
            <a:ext cx="6552029" cy="728178"/>
          </a:xfrm>
        </p:spPr>
        <p:txBody>
          <a:bodyPr>
            <a:noAutofit/>
          </a:bodyPr>
          <a:lstStyle/>
          <a:p>
            <a:pPr marL="0" indent="0" algn="just">
              <a:lnSpc>
                <a:spcPct val="150000"/>
              </a:lnSpc>
              <a:spcBef>
                <a:spcPts val="0"/>
              </a:spcBef>
              <a:buNone/>
            </a:pP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Con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lực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tiềm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ẩn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biết</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điều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thôi</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thúc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từ</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sâu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thẳm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nghĩa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thúc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đẩy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thật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mạnh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mẽ</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dẫn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thỏa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đam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mê</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F0E9FE2D-94D9-456B-913C-A4969E898772}"/>
              </a:ext>
            </a:extLst>
          </p:cNvPr>
          <p:cNvSpPr txBox="1"/>
          <p:nvPr/>
        </p:nvSpPr>
        <p:spPr>
          <a:xfrm>
            <a:off x="539501" y="6121206"/>
            <a:ext cx="6926926" cy="331694"/>
          </a:xfrm>
          <a:prstGeom prst="rect">
            <a:avLst/>
          </a:prstGeom>
          <a:noFill/>
        </p:spPr>
        <p:txBody>
          <a:bodyPr wrap="square" rtlCol="0">
            <a:spAutoFit/>
          </a:bodyPr>
          <a:lstStyle/>
          <a:p>
            <a:pPr>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hearth_desire_</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meaning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ĐỘNG LỰC</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t="21385" b="7088"/>
          <a:stretch/>
        </p:blipFill>
        <p:spPr>
          <a:xfrm>
            <a:off x="539501" y="2570585"/>
            <a:ext cx="6475830" cy="2945579"/>
          </a:xfrm>
          <a:prstGeom prst="rect">
            <a:avLst/>
          </a:prstGeom>
        </p:spPr>
      </p:pic>
      <p:sp>
        <p:nvSpPr>
          <p:cNvPr id="10" name="Rectangle 9"/>
          <p:cNvSpPr/>
          <p:nvPr/>
        </p:nvSpPr>
        <p:spPr>
          <a:xfrm>
            <a:off x="489292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11966" y="-103567"/>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ED72576-406C-4C3E-AD19-BAE23AC0C36B}"/>
              </a:ext>
            </a:extLst>
          </p:cNvPr>
          <p:cNvSpPr txBox="1">
            <a:spLocks/>
          </p:cNvSpPr>
          <p:nvPr/>
        </p:nvSpPr>
        <p:spPr>
          <a:xfrm>
            <a:off x="467231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hd_num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6" name="TextBox 15"/>
          <p:cNvSpPr txBox="1"/>
          <p:nvPr/>
        </p:nvSpPr>
        <p:spPr>
          <a:xfrm>
            <a:off x="623717" y="2914146"/>
            <a:ext cx="2391020" cy="2173737"/>
          </a:xfrm>
          <a:prstGeom prst="rect">
            <a:avLst/>
          </a:prstGeom>
          <a:noFill/>
        </p:spPr>
        <p:txBody>
          <a:bodyPr wrap="square" rtlCol="0">
            <a:spAutoFit/>
          </a:bodyPr>
          <a:lstStyle/>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“What you feed your mind determines </a:t>
            </a:r>
          </a:p>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your appetite.”</a:t>
            </a:r>
          </a:p>
          <a:p>
            <a:pPr algn="r">
              <a:lnSpc>
                <a:spcPct val="200000"/>
              </a:lnSpc>
            </a:pPr>
            <a:r>
              <a:rPr lang="en-US" sz="1200" b="1" dirty="0">
                <a:latin typeface=".VnCentury SchoolbookH" panose="020B7200000000000000" pitchFamily="34" charset="0"/>
                <a:ea typeface="Tahoma" panose="020B0604030504040204" pitchFamily="34" charset="0"/>
                <a:cs typeface="Tahoma" panose="020B0604030504040204" pitchFamily="34" charset="0"/>
              </a:rPr>
              <a:t>-Zig </a:t>
            </a:r>
            <a:r>
              <a:rPr lang="en-US" sz="1200" b="1" dirty="0" err="1">
                <a:latin typeface=".VnCentury SchoolbookH" panose="020B7200000000000000" pitchFamily="34" charset="0"/>
                <a:ea typeface="Tahoma" panose="020B0604030504040204" pitchFamily="34" charset="0"/>
                <a:cs typeface="Tahoma" panose="020B0604030504040204" pitchFamily="34" charset="0"/>
              </a:rPr>
              <a:t>Ziglar</a:t>
            </a:r>
            <a:r>
              <a:rPr lang="en-US" sz="1200" b="1" dirty="0">
                <a:latin typeface=".VnCentury SchoolbookH" panose="020B7200000000000000"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6256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446201"/>
            <a:ext cx="6869174" cy="728453"/>
          </a:xfrm>
        </p:spPr>
        <p:txBody>
          <a:bodyPr>
            <a:noAutofit/>
          </a:bodyPr>
          <a:lstStyle/>
          <a:p>
            <a:pPr marL="0" indent="0" algn="just">
              <a:lnSpc>
                <a:spcPct val="150000"/>
              </a:lnSpc>
              <a:buNone/>
            </a:pP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Tính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Cách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thể</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hiện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người khác nhìn nhận bạn như thế nào, và được cho là đại diện cho "con người b</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ên</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ngoài" của 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trường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hợp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gì</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nghĩ</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đây</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là</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chỉ</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giúp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tham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khảo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đồng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nhất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itle 1">
            <a:extLst>
              <a:ext uri="{FF2B5EF4-FFF2-40B4-BE49-F238E27FC236}">
                <a16:creationId xmlns:a16="http://schemas.microsoft.com/office/drawing/2014/main" id="{9ED72576-406C-4C3E-AD19-BAE23AC0C36B}"/>
              </a:ext>
            </a:extLst>
          </p:cNvPr>
          <p:cNvSpPr>
            <a:spLocks noGrp="1"/>
          </p:cNvSpPr>
          <p:nvPr>
            <p:ph type="title"/>
          </p:nvPr>
        </p:nvSpPr>
        <p:spPr>
          <a:xfrm>
            <a:off x="346838" y="271834"/>
            <a:ext cx="4704133" cy="1340150"/>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TÍNH CÁCH</a:t>
            </a:r>
          </a:p>
        </p:txBody>
      </p:sp>
      <p:sp>
        <p:nvSpPr>
          <p:cNvPr id="17" name="Title 1">
            <a:extLst>
              <a:ext uri="{FF2B5EF4-FFF2-40B4-BE49-F238E27FC236}">
                <a16:creationId xmlns:a16="http://schemas.microsoft.com/office/drawing/2014/main" id="{9ED72576-406C-4C3E-AD19-BAE23AC0C36B}"/>
              </a:ext>
            </a:extLst>
          </p:cNvPr>
          <p:cNvSpPr txBox="1">
            <a:spLocks/>
          </p:cNvSpPr>
          <p:nvPr/>
        </p:nvSpPr>
        <p:spPr>
          <a:xfrm>
            <a:off x="6812280" y="751729"/>
            <a:ext cx="469752" cy="596997"/>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2" name="Rectangle 1"/>
          <p:cNvSpPr/>
          <p:nvPr/>
        </p:nvSpPr>
        <p:spPr>
          <a:xfrm>
            <a:off x="4100806" y="2786351"/>
            <a:ext cx="2875499" cy="311688"/>
          </a:xfrm>
          <a:prstGeom prst="rect">
            <a:avLst/>
          </a:prstGeom>
        </p:spPr>
        <p:txBody>
          <a:bodyPr wrap="square">
            <a:spAutoFit/>
          </a:bodyPr>
          <a:lstStyle/>
          <a:p>
            <a:pPr algn="just">
              <a:lnSpc>
                <a:spcPct val="150000"/>
              </a:lnSpc>
              <a:spcAft>
                <a:spcPts val="1200"/>
              </a:spcAft>
            </a:pP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personality_meaning</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5009885" y="0"/>
            <a:ext cx="2851006" cy="89988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15854" y="-114603"/>
            <a:ext cx="1052013" cy="1141147"/>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627332" y="283382"/>
            <a:ext cx="789221" cy="749988"/>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pe_num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Picture 4" descr="Text, letter&#10;&#10;Description automatically generated with medium confidence">
            <a:extLst>
              <a:ext uri="{FF2B5EF4-FFF2-40B4-BE49-F238E27FC236}">
                <a16:creationId xmlns:a16="http://schemas.microsoft.com/office/drawing/2014/main" id="{66BD1996-6BD7-4B2C-A443-8765BE745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45" y="2803564"/>
            <a:ext cx="2875499" cy="6710616"/>
          </a:xfrm>
          <a:prstGeom prst="rect">
            <a:avLst/>
          </a:prstGeom>
        </p:spPr>
      </p:pic>
    </p:spTree>
    <p:extLst>
      <p:ext uri="{BB962C8B-B14F-4D97-AF65-F5344CB8AC3E}">
        <p14:creationId xmlns:p14="http://schemas.microsoft.com/office/powerpoint/2010/main" val="27242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198559"/>
            <a:ext cx="6936829" cy="1061048"/>
          </a:xfrm>
        </p:spPr>
        <p:txBody>
          <a:bodyPr>
            <a:noAutofit/>
          </a:bodyPr>
          <a:lstStyle/>
          <a:p>
            <a:pPr marL="0" indent="0">
              <a:lnSpc>
                <a:spcPct val="150000"/>
              </a:lnSpc>
              <a:spcBef>
                <a:spcPts val="0"/>
              </a:spcBef>
              <a:buNone/>
            </a:pP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lập</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Đường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xảy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Lưu</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rằng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phụ</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vào</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b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không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kiểm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soát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nhưng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chủ</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316911" y="5860540"/>
            <a:ext cx="6966757" cy="331694"/>
          </a:xfrm>
          <a:prstGeom prst="rect">
            <a:avLst/>
          </a:prstGeom>
          <a:noFill/>
        </p:spPr>
        <p:txBody>
          <a:bodyPr wrap="square" rtlCol="0">
            <a:spAutoFit/>
          </a:bodyPr>
          <a:lstStyle/>
          <a:p>
            <a:pPr algn="just">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attitude_meaning</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THÁI ĐỘ</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5" name="Rectangle 14"/>
          <p:cNvSpPr/>
          <p:nvPr/>
        </p:nvSpPr>
        <p:spPr>
          <a:xfrm>
            <a:off x="4425093" y="0"/>
            <a:ext cx="3294143"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44133" y="-103567"/>
            <a:ext cx="1022263" cy="1117102"/>
          </a:xfrm>
          <a:prstGeom prst="rect">
            <a:avLst/>
          </a:prstGeom>
          <a:effectLst>
            <a:outerShdw blurRad="50800" dist="38100" dir="8100000" algn="tr" rotWithShape="0">
              <a:prstClr val="black">
                <a:alpha val="40000"/>
              </a:prstClr>
            </a:outerShdw>
          </a:effectLst>
        </p:spPr>
      </p:pic>
      <p:sp>
        <p:nvSpPr>
          <p:cNvPr id="17" name="Title 1">
            <a:extLst>
              <a:ext uri="{FF2B5EF4-FFF2-40B4-BE49-F238E27FC236}">
                <a16:creationId xmlns:a16="http://schemas.microsoft.com/office/drawing/2014/main" id="{9ED72576-406C-4C3E-AD19-BAE23AC0C36B}"/>
              </a:ext>
            </a:extLst>
          </p:cNvPr>
          <p:cNvSpPr txBox="1">
            <a:spLocks/>
          </p:cNvSpPr>
          <p:nvPr/>
        </p:nvSpPr>
        <p:spPr>
          <a:xfrm>
            <a:off x="420448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att_num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11" name="Picture 10" descr="Text, letter&#10;&#10;Description automatically generated">
            <a:extLst>
              <a:ext uri="{FF2B5EF4-FFF2-40B4-BE49-F238E27FC236}">
                <a16:creationId xmlns:a16="http://schemas.microsoft.com/office/drawing/2014/main" id="{5F5F9300-F1D7-4FD3-9E14-926133B82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39" y="2739932"/>
            <a:ext cx="6805388" cy="2604387"/>
          </a:xfrm>
          <a:prstGeom prst="rect">
            <a:avLst/>
          </a:prstGeom>
        </p:spPr>
      </p:pic>
    </p:spTree>
    <p:extLst>
      <p:ext uri="{BB962C8B-B14F-4D97-AF65-F5344CB8AC3E}">
        <p14:creationId xmlns:p14="http://schemas.microsoft.com/office/powerpoint/2010/main" val="331970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929273"/>
            <a:ext cx="6936829" cy="917983"/>
          </a:xfrm>
        </p:spPr>
        <p:txBody>
          <a:bodyPr>
            <a:noAutofit/>
          </a:bodyPr>
          <a:lstStyle/>
          <a:p>
            <a:pPr marL="0" indent="0" algn="just">
              <a:lnSpc>
                <a:spcPct val="150000"/>
              </a:lnSpc>
              <a:buNone/>
            </a:pP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Ngày sinh đơn giản chính là ngày trong tháng mà bạn chào đời. Nó cho bạn biết thêm một số đặc điểm tính cách của mình cũng như những tài năng và năng lực cụ thể sẽ hỗ trợ bạn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sống</a:t>
            </a: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Từ</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đó</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lựa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chọn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môi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trường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học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hỏi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rèn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luyện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phát</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huy</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ưu</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điểm</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của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58356" y="6221052"/>
            <a:ext cx="6936829" cy="311688"/>
          </a:xfrm>
          <a:prstGeom prst="rect">
            <a:avLst/>
          </a:prstGeom>
          <a:noFill/>
        </p:spPr>
        <p:txBody>
          <a:bodyPr wrap="square" rtlCol="0">
            <a:spAutoFit/>
          </a:bodyPr>
          <a:lstStyle/>
          <a:p>
            <a:pPr>
              <a:lnSpc>
                <a:spcPct val="150000"/>
              </a:lnSpc>
            </a:pP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birthdate_day_meaning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NGÀY SINH</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2" name="Rectangle 11"/>
          <p:cNvSpPr/>
          <p:nvPr/>
        </p:nvSpPr>
        <p:spPr>
          <a:xfrm>
            <a:off x="513747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6516" y="-10356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90623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bd_num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9" name="Picture 8" descr="A yellow card with a white flower&#10;&#10;Description automatically generated with low confidence">
            <a:extLst>
              <a:ext uri="{FF2B5EF4-FFF2-40B4-BE49-F238E27FC236}">
                <a16:creationId xmlns:a16="http://schemas.microsoft.com/office/drawing/2014/main" id="{2539A622-FC3D-49AC-A704-7FCD0F2DB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8458"/>
            <a:ext cx="7562850" cy="3437315"/>
          </a:xfrm>
          <a:prstGeom prst="rect">
            <a:avLst/>
          </a:prstGeom>
        </p:spPr>
      </p:pic>
    </p:spTree>
    <p:extLst>
      <p:ext uri="{BB962C8B-B14F-4D97-AF65-F5344CB8AC3E}">
        <p14:creationId xmlns:p14="http://schemas.microsoft.com/office/powerpoint/2010/main" val="38334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7F346D81-1993-4387-9783-52A086A6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 y="2468986"/>
            <a:ext cx="1435408" cy="6972420"/>
          </a:xfrm>
          <a:prstGeom prst="rect">
            <a:avLst/>
          </a:prstGeom>
        </p:spPr>
      </p:pic>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279182" y="1158998"/>
            <a:ext cx="6936829" cy="1061048"/>
          </a:xfrm>
        </p:spPr>
        <p:txBody>
          <a:bodyPr>
            <a:noAutofit/>
          </a:bodyPr>
          <a:lstStyle/>
          <a:p>
            <a:pPr marL="0" indent="0">
              <a:lnSpc>
                <a:spcPct val="150000"/>
              </a:lnSpc>
              <a:spcBef>
                <a:spcPts val="0"/>
              </a:spcBef>
              <a:buNone/>
            </a:pPr>
            <a:r>
              <a:rPr lang="en-US" sz="1100" b="0" i="0" dirty="0" err="1">
                <a:effectLst/>
                <a:latin typeface="Tahoma" panose="020B0604030504040204" pitchFamily="34" charset="0"/>
                <a:ea typeface="Tahoma" panose="020B0604030504040204" pitchFamily="34" charset="0"/>
                <a:cs typeface="Tahoma" panose="020B0604030504040204" pitchFamily="34" charset="0"/>
              </a:rPr>
              <a:t>Các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cần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cải</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quan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tâm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và</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rèn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nhiều</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Tuy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vậy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liên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phát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triển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chuyên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môn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thuận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lợi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nhanh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chóng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chinh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đỉnh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cao</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việc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như</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cuộc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sống</a:t>
            </a:r>
            <a:r>
              <a:rPr lang="en-US" sz="1100" b="0" i="0" dirty="0">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341817" y="2468986"/>
            <a:ext cx="4771504" cy="565604"/>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{{miss_num_1}}</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{{miss_num_1_meaning}}</a:t>
            </a: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46433"/>
            <a:ext cx="4617047" cy="912803"/>
          </a:xfrm>
        </p:spPr>
        <p:txBody>
          <a:bodyPr anchor="t">
            <a:noAutofit/>
          </a:bodyPr>
          <a:lstStyle/>
          <a:p>
            <a:pPr>
              <a:lnSpc>
                <a:spcPct val="11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RÈN LUYỆN</a:t>
            </a:r>
          </a:p>
        </p:txBody>
      </p:sp>
      <p:sp>
        <p:nvSpPr>
          <p:cNvPr id="9" name="TextBox 8"/>
          <p:cNvSpPr txBox="1"/>
          <p:nvPr/>
        </p:nvSpPr>
        <p:spPr>
          <a:xfrm>
            <a:off x="6954403" y="10195013"/>
            <a:ext cx="608447" cy="244388"/>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1" name="TextBox 10">
            <a:extLst>
              <a:ext uri="{FF2B5EF4-FFF2-40B4-BE49-F238E27FC236}">
                <a16:creationId xmlns:a16="http://schemas.microsoft.com/office/drawing/2014/main" id="{2370C3B7-E561-4E3D-BD07-8AB6318D4D45}"/>
              </a:ext>
            </a:extLst>
          </p:cNvPr>
          <p:cNvSpPr txBox="1"/>
          <p:nvPr/>
        </p:nvSpPr>
        <p:spPr>
          <a:xfrm>
            <a:off x="2327044" y="4269261"/>
            <a:ext cx="4957947" cy="819520"/>
          </a:xfrm>
          <a:prstGeom prst="rect">
            <a:avLst/>
          </a:prstGeom>
          <a:noFill/>
        </p:spPr>
        <p:txBody>
          <a:bodyPr wrap="square" rtlCol="0">
            <a:spAutoFit/>
          </a:bodyPr>
          <a:lstStyle>
            <a:defPPr>
              <a:defRPr lang="en-US"/>
            </a:defPPr>
            <a:lvl1pPr>
              <a:lnSpc>
                <a:spcPct val="150000"/>
              </a:lnSpc>
              <a:defRPr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defRPr>
            </a:lvl1pPr>
          </a:lstStyle>
          <a:p>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{{miss_num_2}}</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r>
              <a:rPr lang="en-US" sz="1100" dirty="0">
                <a:latin typeface="Tahoma" panose="020B0604030504040204" pitchFamily="34" charset="0"/>
                <a:ea typeface="Tahoma" panose="020B0604030504040204" pitchFamily="34" charset="0"/>
                <a:cs typeface="Tahoma" panose="020B0604030504040204" pitchFamily="34" charset="0"/>
              </a:rPr>
              <a:t>{{miss_num_2_meaning}}</a:t>
            </a:r>
          </a:p>
          <a:p>
            <a:endParaRPr lang="en-US" sz="1100" dirty="0"/>
          </a:p>
        </p:txBody>
      </p:sp>
      <p:sp>
        <p:nvSpPr>
          <p:cNvPr id="13" name="TextBox 12">
            <a:extLst>
              <a:ext uri="{FF2B5EF4-FFF2-40B4-BE49-F238E27FC236}">
                <a16:creationId xmlns:a16="http://schemas.microsoft.com/office/drawing/2014/main" id="{D95BC5C4-4F32-4E11-B92D-481DDAC170F9}"/>
              </a:ext>
            </a:extLst>
          </p:cNvPr>
          <p:cNvSpPr txBox="1"/>
          <p:nvPr/>
        </p:nvSpPr>
        <p:spPr>
          <a:xfrm>
            <a:off x="2291400" y="6262723"/>
            <a:ext cx="4945920"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{{miss_num_3}}</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{{miss_num_3_meaning}}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EAEB6455-37E1-4FFE-BC66-1130F25347A0}"/>
              </a:ext>
            </a:extLst>
          </p:cNvPr>
          <p:cNvSpPr txBox="1"/>
          <p:nvPr/>
        </p:nvSpPr>
        <p:spPr>
          <a:xfrm>
            <a:off x="2207008" y="8020259"/>
            <a:ext cx="5008523"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{{miss_num_4}}</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{{miss_num_4_meaning}}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3" name="Title 1">
            <a:extLst>
              <a:ext uri="{FF2B5EF4-FFF2-40B4-BE49-F238E27FC236}">
                <a16:creationId xmlns:a16="http://schemas.microsoft.com/office/drawing/2014/main" id="{BB4E0E05-49DC-4DA1-9442-9532DEE3236C}"/>
              </a:ext>
            </a:extLst>
          </p:cNvPr>
          <p:cNvSpPr txBox="1">
            <a:spLocks/>
          </p:cNvSpPr>
          <p:nvPr/>
        </p:nvSpPr>
        <p:spPr>
          <a:xfrm>
            <a:off x="1906279" y="824619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1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83B46F42-8014-4A5A-80C2-30808900EF1E}"/>
              </a:ext>
            </a:extLst>
          </p:cNvPr>
          <p:cNvSpPr/>
          <p:nvPr/>
        </p:nvSpPr>
        <p:spPr>
          <a:xfrm>
            <a:off x="4783015" y="0"/>
            <a:ext cx="277983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r>
              <a:rPr lang="en-US" b="1" dirty="0" err="1">
                <a:latin typeface="Tahoma" panose="020B0604030504040204" pitchFamily="34" charset="0"/>
                <a:ea typeface="Tahoma" panose="020B0604030504040204" pitchFamily="34" charset="0"/>
                <a:cs typeface="Tahoma" panose="020B0604030504040204" pitchFamily="34" charset="0"/>
              </a:rPr>
              <a:t>miss_num</a:t>
            </a:r>
            <a:r>
              <a:rPr lang="en-US"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65784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mỗi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người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bốn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bao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gồm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chín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một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nói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đến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chúng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ta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gieo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mầm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gặt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lúa</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suốt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9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ấy</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sẽ</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chủ</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đề</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quát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lộ</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chinh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phục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4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cao</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p:spPr>
      </p:pic>
      <p:sp>
        <p:nvSpPr>
          <p:cNvPr id="18" name="Oval 17">
            <a:extLst>
              <a:ext uri="{FF2B5EF4-FFF2-40B4-BE49-F238E27FC236}">
                <a16:creationId xmlns:a16="http://schemas.microsoft.com/office/drawing/2014/main" id="{D6CE14AE-FECF-4CC3-B359-BE020E295995}"/>
              </a:ext>
            </a:extLst>
          </p:cNvPr>
          <p:cNvSpPr/>
          <p:nvPr/>
        </p:nvSpPr>
        <p:spPr>
          <a:xfrm>
            <a:off x="2081369" y="6180527"/>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[{{py_num_1}}]</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[{{py_age_1}}]t</a:t>
            </a:r>
          </a:p>
        </p:txBody>
      </p:sp>
      <p:sp>
        <p:nvSpPr>
          <p:cNvPr id="46" name="Oval 45">
            <a:extLst>
              <a:ext uri="{FF2B5EF4-FFF2-40B4-BE49-F238E27FC236}">
                <a16:creationId xmlns:a16="http://schemas.microsoft.com/office/drawing/2014/main" id="{CD540F70-A6C7-4DBD-A2D0-A263ABD82258}"/>
              </a:ext>
            </a:extLst>
          </p:cNvPr>
          <p:cNvSpPr/>
          <p:nvPr/>
        </p:nvSpPr>
        <p:spPr>
          <a:xfrm>
            <a:off x="4520526" y="618052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[{{py_num_2}}]</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[{{py_age_2}}]t</a:t>
            </a:r>
          </a:p>
        </p:txBody>
      </p:sp>
      <p:sp>
        <p:nvSpPr>
          <p:cNvPr id="47" name="Oval 46">
            <a:extLst>
              <a:ext uri="{FF2B5EF4-FFF2-40B4-BE49-F238E27FC236}">
                <a16:creationId xmlns:a16="http://schemas.microsoft.com/office/drawing/2014/main" id="{DAAC9DB8-DF68-4478-A199-D59883B1A3E0}"/>
              </a:ext>
            </a:extLst>
          </p:cNvPr>
          <p:cNvSpPr/>
          <p:nvPr/>
        </p:nvSpPr>
        <p:spPr>
          <a:xfrm>
            <a:off x="3260217" y="415614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{{py_num_3}}</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[{{py_age_3}}]t</a:t>
            </a:r>
          </a:p>
        </p:txBody>
      </p:sp>
      <p:sp>
        <p:nvSpPr>
          <p:cNvPr id="48" name="Oval 47">
            <a:extLst>
              <a:ext uri="{FF2B5EF4-FFF2-40B4-BE49-F238E27FC236}">
                <a16:creationId xmlns:a16="http://schemas.microsoft.com/office/drawing/2014/main" id="{11FE2447-BCD4-4B67-96BD-74AED47F3BB8}"/>
              </a:ext>
            </a:extLst>
          </p:cNvPr>
          <p:cNvSpPr/>
          <p:nvPr/>
        </p:nvSpPr>
        <p:spPr>
          <a:xfrm>
            <a:off x="3336516" y="2397224"/>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[{{py_num_4}}]</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[{{py_age_4}}]t</a:t>
            </a:r>
          </a:p>
        </p:txBody>
      </p:sp>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spTree>
    <p:extLst>
      <p:ext uri="{BB962C8B-B14F-4D97-AF65-F5344CB8AC3E}">
        <p14:creationId xmlns:p14="http://schemas.microsoft.com/office/powerpoint/2010/main" val="343966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16</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3175724"/>
            <a:chOff x="3359010" y="186274"/>
            <a:chExt cx="3842029" cy="6025936"/>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748356" y="1364961"/>
              <a:ext cx="2771784" cy="4847249"/>
            </a:xfrm>
            <a:prstGeom prst="rect">
              <a:avLst/>
            </a:prstGeom>
            <a:noFill/>
          </p:spPr>
          <p:txBody>
            <a:bodyPr wrap="square" rtlCol="0">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grpSp>
      <p:sp>
        <p:nvSpPr>
          <p:cNvPr id="7" name="TextBox 6"/>
          <p:cNvSpPr txBox="1"/>
          <p:nvPr/>
        </p:nvSpPr>
        <p:spPr>
          <a:xfrm>
            <a:off x="1335566" y="3522553"/>
            <a:ext cx="4891718"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[{{py_age_1}}]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5559375"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00179" y="4118581"/>
            <a:ext cx="6762492"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{{py_</a:t>
            </a:r>
            <a:r>
              <a:rPr lang="en-US" sz="1100" dirty="0">
                <a:solidFill>
                  <a:srgbClr val="000000"/>
                </a:solidFill>
                <a:latin typeface="Tahoma" panose="020B0604030504040204" pitchFamily="34" charset="0"/>
              </a:rPr>
              <a:t>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291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7" name="TextBox 6"/>
          <p:cNvSpPr txBox="1"/>
          <p:nvPr/>
        </p:nvSpPr>
        <p:spPr>
          <a:xfrm>
            <a:off x="1594378" y="3570728"/>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[{{py_age_2}}]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[{{py_num_2}}]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4293929"/>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{{py_2_meaning}}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5774256"/>
            <a:chOff x="1860410" y="2230974"/>
            <a:chExt cx="3842029" cy="11553164"/>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3164223-67EE-48CB-BD55-2B84677991D3}"/>
                </a:ext>
              </a:extLst>
            </p:cNvPr>
            <p:cNvSpPr txBox="1"/>
            <p:nvPr/>
          </p:nvSpPr>
          <p:spPr>
            <a:xfrm>
              <a:off x="2613746" y="3253940"/>
              <a:ext cx="2335358" cy="10530198"/>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[{{py_num_2}}]</a:t>
              </a:r>
            </a:p>
          </p:txBody>
        </p:sp>
      </p:grpSp>
    </p:spTree>
    <p:extLst>
      <p:ext uri="{BB962C8B-B14F-4D97-AF65-F5344CB8AC3E}">
        <p14:creationId xmlns:p14="http://schemas.microsoft.com/office/powerpoint/2010/main" val="309515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18</a:t>
            </a:r>
          </a:p>
        </p:txBody>
      </p:sp>
      <p:sp>
        <p:nvSpPr>
          <p:cNvPr id="7" name="TextBox 6"/>
          <p:cNvSpPr txBox="1"/>
          <p:nvPr/>
        </p:nvSpPr>
        <p:spPr>
          <a:xfrm>
            <a:off x="1594380" y="3259720"/>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[{{py_age_3}}]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9374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5743000"/>
            <a:chOff x="1860410" y="2230974"/>
            <a:chExt cx="3842029" cy="11490633"/>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47E5978-B014-4AE0-AA3D-A13B4862A21F}"/>
                </a:ext>
              </a:extLst>
            </p:cNvPr>
            <p:cNvSpPr txBox="1"/>
            <p:nvPr/>
          </p:nvSpPr>
          <p:spPr>
            <a:xfrm>
              <a:off x="2613746" y="3191403"/>
              <a:ext cx="2335358" cy="10530204"/>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[{{py_num_3}}]</a:t>
              </a:r>
            </a:p>
          </p:txBody>
        </p:sp>
      </p:grpSp>
    </p:spTree>
    <p:extLst>
      <p:ext uri="{BB962C8B-B14F-4D97-AF65-F5344CB8AC3E}">
        <p14:creationId xmlns:p14="http://schemas.microsoft.com/office/powerpoint/2010/main" val="331497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19</a:t>
            </a:r>
          </a:p>
        </p:txBody>
      </p:sp>
      <p:sp>
        <p:nvSpPr>
          <p:cNvPr id="7" name="TextBox 6"/>
          <p:cNvSpPr txBox="1"/>
          <p:nvPr/>
        </p:nvSpPr>
        <p:spPr>
          <a:xfrm>
            <a:off x="1594380" y="3271415"/>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[{{py_age_4}}]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0561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5807768"/>
            <a:chOff x="1860410" y="2230974"/>
            <a:chExt cx="3842029" cy="11620216"/>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AAE0C09-4EE2-4421-9E2E-2C4511015A4D}"/>
                </a:ext>
              </a:extLst>
            </p:cNvPr>
            <p:cNvSpPr txBox="1"/>
            <p:nvPr/>
          </p:nvSpPr>
          <p:spPr>
            <a:xfrm>
              <a:off x="2613746" y="3320991"/>
              <a:ext cx="2335358" cy="10530199"/>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[{{py_num_4}}]</a:t>
              </a:r>
            </a:p>
          </p:txBody>
        </p:sp>
      </p:grpSp>
    </p:spTree>
    <p:extLst>
      <p:ext uri="{BB962C8B-B14F-4D97-AF65-F5344CB8AC3E}">
        <p14:creationId xmlns:p14="http://schemas.microsoft.com/office/powerpoint/2010/main" val="328638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B765-1558-4051-AF79-BECE39106838}"/>
              </a:ext>
            </a:extLst>
          </p:cNvPr>
          <p:cNvSpPr>
            <a:spLocks noGrp="1"/>
          </p:cNvSpPr>
          <p:nvPr>
            <p:ph type="title"/>
          </p:nvPr>
        </p:nvSpPr>
        <p:spPr>
          <a:xfrm>
            <a:off x="2149324" y="356774"/>
            <a:ext cx="2347274" cy="411315"/>
          </a:xfrm>
        </p:spPr>
        <p:txBody>
          <a:bodyPr>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MỤC LỤC</a:t>
            </a:r>
          </a:p>
        </p:txBody>
      </p:sp>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a:extLst>
              <a:ext uri="{FF2B5EF4-FFF2-40B4-BE49-F238E27FC236}">
                <a16:creationId xmlns:a16="http://schemas.microsoft.com/office/drawing/2014/main" id="{DBC767AB-9576-4A60-941D-E5C1DB15BCD6}"/>
              </a:ext>
            </a:extLst>
          </p:cNvPr>
          <p:cNvSpPr/>
          <p:nvPr/>
        </p:nvSpPr>
        <p:spPr>
          <a:xfrm>
            <a:off x="0" y="0"/>
            <a:ext cx="2017486" cy="10688637"/>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1047151"/>
              </p:ext>
            </p:extLst>
          </p:nvPr>
        </p:nvGraphicFramePr>
        <p:xfrm>
          <a:off x="622300" y="1048514"/>
          <a:ext cx="6582681" cy="8686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2243555794"/>
                    </a:ext>
                  </a:extLst>
                </a:gridCol>
                <a:gridCol w="5071381">
                  <a:extLst>
                    <a:ext uri="{9D8B030D-6E8A-4147-A177-3AD203B41FA5}">
                      <a16:colId xmlns:a16="http://schemas.microsoft.com/office/drawing/2014/main" val="1848290797"/>
                    </a:ext>
                  </a:extLst>
                </a:gridCol>
              </a:tblGrid>
              <a:tr h="524486">
                <a:tc>
                  <a:txBody>
                    <a:bodyPr/>
                    <a:lstStyle/>
                    <a:p>
                      <a:pPr algn="ctr"/>
                      <a:r>
                        <a:rPr lang="en-US" sz="3200" b="1" dirty="0">
                          <a:solidFill>
                            <a:schemeClr val="bg1"/>
                          </a:solidFill>
                          <a:latin typeface="Gadugi" panose="020B0502040204020203" pitchFamily="34" charset="0"/>
                          <a:ea typeface="Gadugi" panose="020B0502040204020203" pitchFamily="34" charset="0"/>
                          <a:cs typeface="Tahoma" panose="020B0604030504040204" pitchFamily="34" charset="0"/>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b="0" dirty="0">
                          <a:solidFill>
                            <a:schemeClr val="tx1">
                              <a:lumMod val="75000"/>
                              <a:lumOff val="25000"/>
                            </a:schemeClr>
                          </a:solidFill>
                        </a:rPr>
                        <a:t>THƯ NGỎ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9811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NGUỒN GÓC NHÂN SỐ HỌC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94303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CÁC CHỈ SỐ</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466922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DỰ ĐOÁN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42102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ĐƯỜNG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14617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SỨ MỆNH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254178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THÀNH TỰU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0035751"/>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ĐỘNG LỰC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0444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TÍNH CÁCH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14701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THÁI ĐỘ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665290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NGÀY SINH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458507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RÈN LUYỆN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907531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4 ĐỈNH CAO CUỘC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768343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THÁCH THỨC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0636669"/>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NĂM CÁ NHÂN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8377921"/>
                  </a:ext>
                </a:extLst>
              </a:tr>
            </a:tbl>
          </a:graphicData>
        </a:graphic>
      </p:graphicFrame>
    </p:spTree>
    <p:extLst>
      <p:ext uri="{BB962C8B-B14F-4D97-AF65-F5344CB8AC3E}">
        <p14:creationId xmlns:p14="http://schemas.microsoft.com/office/powerpoint/2010/main" val="37583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vi-VN" sz="1100" dirty="0">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a:ln w="19050">
            <a:noFill/>
          </a:ln>
        </p:spPr>
      </p:pic>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grpSp>
        <p:nvGrpSpPr>
          <p:cNvPr id="10" name="Group 9">
            <a:extLst>
              <a:ext uri="{FF2B5EF4-FFF2-40B4-BE49-F238E27FC236}">
                <a16:creationId xmlns:a16="http://schemas.microsoft.com/office/drawing/2014/main" id="{2EA07997-98F8-4955-9024-A0BAF85B0B46}"/>
              </a:ext>
            </a:extLst>
          </p:cNvPr>
          <p:cNvGrpSpPr/>
          <p:nvPr/>
        </p:nvGrpSpPr>
        <p:grpSpPr>
          <a:xfrm>
            <a:off x="3215726" y="2409957"/>
            <a:ext cx="1275345" cy="2303549"/>
            <a:chOff x="1860410" y="2230974"/>
            <a:chExt cx="3842029" cy="6887571"/>
          </a:xfrm>
        </p:grpSpPr>
        <p:sp>
          <p:nvSpPr>
            <p:cNvPr id="11" name="Oval 10">
              <a:extLst>
                <a:ext uri="{FF2B5EF4-FFF2-40B4-BE49-F238E27FC236}">
                  <a16:creationId xmlns:a16="http://schemas.microsoft.com/office/drawing/2014/main" id="{CCAB61E3-4418-44E8-9DD2-149B700B5E0A}"/>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B062E7-C70B-4D5C-83E1-98FA6DDCE1BA}"/>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898BDC8-C0EA-4852-B832-9BAE0C2215B3}"/>
                </a:ext>
              </a:extLst>
            </p:cNvPr>
            <p:cNvSpPr txBox="1"/>
            <p:nvPr/>
          </p:nvSpPr>
          <p:spPr>
            <a:xfrm>
              <a:off x="2613747" y="3320993"/>
              <a:ext cx="2335358" cy="579755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{{cll_num_1}}</a:t>
              </a:r>
            </a:p>
          </p:txBody>
        </p:sp>
      </p:grpSp>
      <p:grpSp>
        <p:nvGrpSpPr>
          <p:cNvPr id="15" name="Group 14">
            <a:extLst>
              <a:ext uri="{FF2B5EF4-FFF2-40B4-BE49-F238E27FC236}">
                <a16:creationId xmlns:a16="http://schemas.microsoft.com/office/drawing/2014/main" id="{D88F2C0E-A43D-42F3-A64E-C3EF9679B130}"/>
              </a:ext>
            </a:extLst>
          </p:cNvPr>
          <p:cNvGrpSpPr/>
          <p:nvPr/>
        </p:nvGrpSpPr>
        <p:grpSpPr>
          <a:xfrm>
            <a:off x="1996883" y="6213302"/>
            <a:ext cx="1284968" cy="1973923"/>
            <a:chOff x="3359010" y="186274"/>
            <a:chExt cx="3842029" cy="5970644"/>
          </a:xfrm>
        </p:grpSpPr>
        <p:sp>
          <p:nvSpPr>
            <p:cNvPr id="16" name="Oval 15">
              <a:extLst>
                <a:ext uri="{FF2B5EF4-FFF2-40B4-BE49-F238E27FC236}">
                  <a16:creationId xmlns:a16="http://schemas.microsoft.com/office/drawing/2014/main" id="{10362F43-8E47-4D59-9661-E22C7E0C8168}"/>
                </a:ext>
              </a:extLst>
            </p:cNvPr>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174E456-44C9-4951-B357-C3DE77E7AC37}"/>
                </a:ext>
              </a:extLst>
            </p:cNvPr>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B0D2C2D-A507-4059-8E54-9A46DB71F8D7}"/>
                </a:ext>
              </a:extLst>
            </p:cNvPr>
            <p:cNvSpPr txBox="1"/>
            <p:nvPr/>
          </p:nvSpPr>
          <p:spPr>
            <a:xfrm>
              <a:off x="3783076" y="1409073"/>
              <a:ext cx="2771783" cy="4747845"/>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{{cll_num_3}}</a:t>
              </a:r>
            </a:p>
          </p:txBody>
        </p:sp>
      </p:grpSp>
      <p:grpSp>
        <p:nvGrpSpPr>
          <p:cNvPr id="21" name="Group 20">
            <a:extLst>
              <a:ext uri="{FF2B5EF4-FFF2-40B4-BE49-F238E27FC236}">
                <a16:creationId xmlns:a16="http://schemas.microsoft.com/office/drawing/2014/main" id="{0E974504-6A3B-4B9D-A24A-F654CD93AD40}"/>
              </a:ext>
            </a:extLst>
          </p:cNvPr>
          <p:cNvGrpSpPr/>
          <p:nvPr/>
        </p:nvGrpSpPr>
        <p:grpSpPr>
          <a:xfrm>
            <a:off x="4430712" y="6180527"/>
            <a:ext cx="1284968" cy="2350643"/>
            <a:chOff x="1860410" y="2230974"/>
            <a:chExt cx="3842029" cy="7028375"/>
          </a:xfrm>
        </p:grpSpPr>
        <p:sp>
          <p:nvSpPr>
            <p:cNvPr id="22" name="Oval 21">
              <a:extLst>
                <a:ext uri="{FF2B5EF4-FFF2-40B4-BE49-F238E27FC236}">
                  <a16:creationId xmlns:a16="http://schemas.microsoft.com/office/drawing/2014/main" id="{E1D19C2D-DC6D-4EE7-B8C9-D83BFAB29B59}"/>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D3F629-D67F-4098-9AEE-41A6B297F4B0}"/>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76FC6C8B-727B-4E45-8FE0-4B52BBA3EC80}"/>
                </a:ext>
              </a:extLst>
            </p:cNvPr>
            <p:cNvSpPr txBox="1"/>
            <p:nvPr/>
          </p:nvSpPr>
          <p:spPr>
            <a:xfrm>
              <a:off x="2613745" y="3461802"/>
              <a:ext cx="2335357" cy="5797547"/>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{{cll_num_4}}</a:t>
              </a:r>
            </a:p>
          </p:txBody>
        </p:sp>
      </p:grpSp>
      <p:grpSp>
        <p:nvGrpSpPr>
          <p:cNvPr id="29" name="Group 28">
            <a:extLst>
              <a:ext uri="{FF2B5EF4-FFF2-40B4-BE49-F238E27FC236}">
                <a16:creationId xmlns:a16="http://schemas.microsoft.com/office/drawing/2014/main" id="{6C0FD910-8D47-49FB-8104-476243DC1FF0}"/>
              </a:ext>
            </a:extLst>
          </p:cNvPr>
          <p:cNvGrpSpPr/>
          <p:nvPr/>
        </p:nvGrpSpPr>
        <p:grpSpPr>
          <a:xfrm>
            <a:off x="3215726" y="4108070"/>
            <a:ext cx="1275345" cy="2265155"/>
            <a:chOff x="1860410" y="2230974"/>
            <a:chExt cx="3842029" cy="6823870"/>
          </a:xfrm>
        </p:grpSpPr>
        <p:sp>
          <p:nvSpPr>
            <p:cNvPr id="30" name="Oval 29">
              <a:extLst>
                <a:ext uri="{FF2B5EF4-FFF2-40B4-BE49-F238E27FC236}">
                  <a16:creationId xmlns:a16="http://schemas.microsoft.com/office/drawing/2014/main" id="{62989E0D-D02E-492D-AF96-BCCEAD500125}"/>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60C2E76-D50A-4D24-9527-37C78B5DFF4E}"/>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7B5F4286-808E-49A7-8424-E9A4489543C9}"/>
                </a:ext>
              </a:extLst>
            </p:cNvPr>
            <p:cNvSpPr txBox="1"/>
            <p:nvPr/>
          </p:nvSpPr>
          <p:spPr>
            <a:xfrm>
              <a:off x="2613744" y="3213553"/>
              <a:ext cx="2335358" cy="5841291"/>
            </a:xfrm>
            <a:prstGeom prst="rect">
              <a:avLst/>
            </a:prstGeom>
            <a:noFill/>
          </p:spPr>
          <p:txBody>
            <a:bodyPr wrap="square" rtlCol="0">
              <a:spAutoFit/>
            </a:bodyPr>
            <a:lstStyle>
              <a:defPPr>
                <a:defRPr lang="en-US"/>
              </a:defPPr>
              <a:lvl1pPr algn="ctr">
                <a:defRPr sz="24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solidFill>
                    <a:schemeClr val="accent2"/>
                  </a:solidFill>
                </a:rPr>
                <a:t>{{cll_num_2}}</a:t>
              </a:r>
            </a:p>
          </p:txBody>
        </p:sp>
      </p:grpSp>
      <p:sp>
        <p:nvSpPr>
          <p:cNvPr id="33" name="TextBox 32">
            <a:extLst>
              <a:ext uri="{FF2B5EF4-FFF2-40B4-BE49-F238E27FC236}">
                <a16:creationId xmlns:a16="http://schemas.microsoft.com/office/drawing/2014/main" id="{590BCB0F-37C8-4027-ABA1-78601700A6E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Tree>
    <p:extLst>
      <p:ext uri="{BB962C8B-B14F-4D97-AF65-F5344CB8AC3E}">
        <p14:creationId xmlns:p14="http://schemas.microsoft.com/office/powerpoint/2010/main" val="227548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21</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3175724"/>
            <a:chOff x="3359010" y="186274"/>
            <a:chExt cx="3842029" cy="6025936"/>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748356" y="1364961"/>
              <a:ext cx="2771784" cy="4847249"/>
            </a:xfrm>
            <a:prstGeom prst="rect">
              <a:avLst/>
            </a:prstGeom>
            <a:noFill/>
          </p:spPr>
          <p:txBody>
            <a:bodyPr wrap="square" rtlCol="0">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{{cll_num_1}}</a:t>
              </a:r>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6507884"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54787" y="4118581"/>
            <a:ext cx="6157493"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{{challenge_1_meaning}}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52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82171" y="4020728"/>
            <a:ext cx="6130109"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{{challenger_2_meaning}}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5774256"/>
            <a:chOff x="1860410" y="2230974"/>
            <a:chExt cx="3842029" cy="11553165"/>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3164223-67EE-48CB-BD55-2B84677991D3}"/>
                </a:ext>
              </a:extLst>
            </p:cNvPr>
            <p:cNvSpPr txBox="1"/>
            <p:nvPr/>
          </p:nvSpPr>
          <p:spPr>
            <a:xfrm>
              <a:off x="2613746" y="3253940"/>
              <a:ext cx="2335358" cy="10530199"/>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[{{cll_num_2}}]</a:t>
              </a:r>
            </a:p>
          </p:txBody>
        </p:sp>
      </p:grpSp>
      <p:sp>
        <p:nvSpPr>
          <p:cNvPr id="10" name="TextBox 9">
            <a:extLst>
              <a:ext uri="{FF2B5EF4-FFF2-40B4-BE49-F238E27FC236}">
                <a16:creationId xmlns:a16="http://schemas.microsoft.com/office/drawing/2014/main" id="{6E91A957-FA8E-44D1-9327-1454F957232B}"/>
              </a:ext>
            </a:extLst>
          </p:cNvPr>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[{{cll_num_2}}] </a:t>
            </a:r>
          </a:p>
        </p:txBody>
      </p:sp>
    </p:spTree>
    <p:extLst>
      <p:ext uri="{BB962C8B-B14F-4D97-AF65-F5344CB8AC3E}">
        <p14:creationId xmlns:p14="http://schemas.microsoft.com/office/powerpoint/2010/main" val="137994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769257" y="3893740"/>
            <a:ext cx="6197600"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{{challenge_3_meaning}}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5743000"/>
            <a:chOff x="1860410" y="2230974"/>
            <a:chExt cx="3842029" cy="11490633"/>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47E5978-B014-4AE0-AA3D-A13B4862A21F}"/>
                </a:ext>
              </a:extLst>
            </p:cNvPr>
            <p:cNvSpPr txBox="1"/>
            <p:nvPr/>
          </p:nvSpPr>
          <p:spPr>
            <a:xfrm>
              <a:off x="2613746" y="3191403"/>
              <a:ext cx="2335358" cy="10530204"/>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[{{cll_num_3}}]</a:t>
              </a:r>
            </a:p>
          </p:txBody>
        </p:sp>
      </p:grpSp>
      <p:sp>
        <p:nvSpPr>
          <p:cNvPr id="13" name="TextBox 12">
            <a:extLst>
              <a:ext uri="{FF2B5EF4-FFF2-40B4-BE49-F238E27FC236}">
                <a16:creationId xmlns:a16="http://schemas.microsoft.com/office/drawing/2014/main" id="{F92EFE44-E576-4061-A7B5-E32089406DFF}"/>
              </a:ext>
            </a:extLst>
          </p:cNvPr>
          <p:cNvSpPr txBox="1"/>
          <p:nvPr/>
        </p:nvSpPr>
        <p:spPr>
          <a:xfrm>
            <a:off x="1422198" y="3430597"/>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[{{cll_num_3}}] </a:t>
            </a:r>
          </a:p>
        </p:txBody>
      </p:sp>
    </p:spTree>
    <p:extLst>
      <p:ext uri="{BB962C8B-B14F-4D97-AF65-F5344CB8AC3E}">
        <p14:creationId xmlns:p14="http://schemas.microsoft.com/office/powerpoint/2010/main" val="239840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20914" y="3805610"/>
            <a:ext cx="6774271"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{{challenge_4_meaning}}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5807768"/>
            <a:chOff x="1860410" y="2230974"/>
            <a:chExt cx="3842029" cy="11620215"/>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AAE0C09-4EE2-4421-9E2E-2C4511015A4D}"/>
                </a:ext>
              </a:extLst>
            </p:cNvPr>
            <p:cNvSpPr txBox="1"/>
            <p:nvPr/>
          </p:nvSpPr>
          <p:spPr>
            <a:xfrm>
              <a:off x="2613746" y="3320991"/>
              <a:ext cx="2335358" cy="10530198"/>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[{{cll_num_4}}]</a:t>
              </a:r>
            </a:p>
          </p:txBody>
        </p:sp>
      </p:grpSp>
      <p:sp>
        <p:nvSpPr>
          <p:cNvPr id="10" name="TextBox 9">
            <a:extLst>
              <a:ext uri="{FF2B5EF4-FFF2-40B4-BE49-F238E27FC236}">
                <a16:creationId xmlns:a16="http://schemas.microsoft.com/office/drawing/2014/main" id="{27B31677-7B0E-4A7A-9F7B-49DD277F95B0}"/>
              </a:ext>
            </a:extLst>
          </p:cNvPr>
          <p:cNvSpPr txBox="1"/>
          <p:nvPr/>
        </p:nvSpPr>
        <p:spPr>
          <a:xfrm>
            <a:off x="1368080" y="3289950"/>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[{{cll_num_4}}] </a:t>
            </a:r>
          </a:p>
        </p:txBody>
      </p:sp>
    </p:spTree>
    <p:extLst>
      <p:ext uri="{BB962C8B-B14F-4D97-AF65-F5344CB8AC3E}">
        <p14:creationId xmlns:p14="http://schemas.microsoft.com/office/powerpoint/2010/main" val="245132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25</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257999"/>
            <a:ext cx="6939368" cy="6151749"/>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(PYN 9) - NĂM ĐỈNH ĐIỂM THAY ĐỔI</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Chúng ta sẽ bắt đầu phân tích năm này đầu tiên, vì nó là thời điểm khép lại chu kỳ cũ và mở ra chu kỳ mới. Trước đỉnh cao của chu kỳ 9 năm của mỗi cá nhân chính là một năm khởi động mọi sự thay đổi. Tuy nhiên, nhiều sự thay đổi diễn ra âm thầm đến mức chúng ta sẽ không nhận ra mãi cho đến cuối năm hoặc trong năm kế tiếp. Những thay đổi này rất đa dạng và khác nhau trong suốt cuộc đời của mỗi người, và chúng trở nên đặc biệt rõ nét trong quãng thời gian 27 năm phát triển và trưởng thành theo mô hình Kim tự tháp (tức Bốn đỉnh cao của đời người, sẽ được giải thích chi tiết hơn ở phần kế tiếp)..</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Các khía cạnh chủ yếu của Năm thứ chín bao gồm việc di chuyển đó đây, đổi nhà, đổi Công việc, xây dựng mối quan hệ bạn bè mới, thường đi kèm với sự kết thúc một vài mối quan hệ hay tình bạn cũ, không còn phù hợp với hành trình mới. Đây cũng là năm tuyệt vời để tất toán những món nơ cũ, cũng như xoa dịu những mối quan hệ đang bất hòa. Ở năm này, người ta thường cảm nhận mạnh mẽ về trách nhiệm Con người, cũng như sự bao dung và thấu hiểu.</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thường đặc biệt quan trọng đối với những người có con số chủ đạo là số 9, vì họ sẽ cảm nhận được năng lượng mạnh mẽ của nó trong mỗi hành động. Đây dự kiến sẽ là năm của sự thành công đáng kể đối với những người này. Năm thứ chín là đỉnh cao trong chu kỳ phát triển 9 năm, do đó, trách nhiệm và lý tưởng của người có Con số chủ đạo 9 sẽ càng được nâng cao trong bất kỳ lĩnh vực nhân văn nào mà họ tham gia. Tuy nhiên, nếu họ vốn đã nhiều tham vọng, năm thứ chín sẽ càng củng cố lòng tham của họ đối với những thành công mang tính tự lợi, khiến họ kích động đến mức trở nên bất cẩn, và điều này Có thể dẫn họ đến với những bài học cực kỳ đau thương. Bên cạnh đó, sự cuồng nhiệt quá độ, tính kiêu ngạo và tính nghiêm túc quá mức là ba thứ có thể tước mất cơ hội tận hưởng một năm đầy thú vị của những thay đổi ngoạn mục trong cuộc đời họ.</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9</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2020</a:t>
            </a:r>
          </a:p>
        </p:txBody>
      </p:sp>
    </p:spTree>
    <p:extLst>
      <p:ext uri="{BB962C8B-B14F-4D97-AF65-F5344CB8AC3E}">
        <p14:creationId xmlns:p14="http://schemas.microsoft.com/office/powerpoint/2010/main" val="40413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Đảm nhận một vai trò lãnh đạo.</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1</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2021</a:t>
            </a:r>
          </a:p>
        </p:txBody>
      </p:sp>
    </p:spTree>
    <p:extLst>
      <p:ext uri="{BB962C8B-B14F-4D97-AF65-F5344CB8AC3E}">
        <p14:creationId xmlns:p14="http://schemas.microsoft.com/office/powerpoint/2010/main" val="366303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27</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7929158"/>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endParaRPr lang="en-US" sz="1100" dirty="0">
              <a:solidFill>
                <a:srgbClr val="212529"/>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3</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2023</a:t>
            </a:r>
          </a:p>
        </p:txBody>
      </p:sp>
    </p:spTree>
    <p:extLst>
      <p:ext uri="{BB962C8B-B14F-4D97-AF65-F5344CB8AC3E}">
        <p14:creationId xmlns:p14="http://schemas.microsoft.com/office/powerpoint/2010/main" val="296094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4</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2024</a:t>
            </a:r>
          </a:p>
        </p:txBody>
      </p:sp>
    </p:spTree>
    <p:extLst>
      <p:ext uri="{BB962C8B-B14F-4D97-AF65-F5344CB8AC3E}">
        <p14:creationId xmlns:p14="http://schemas.microsoft.com/office/powerpoint/2010/main" val="4108424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6D1C1E-6A00-4A7E-9B13-DD799304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 y="0"/>
            <a:ext cx="7562134" cy="10688638"/>
          </a:xfrm>
          <a:prstGeom prst="rect">
            <a:avLst/>
          </a:prstGeom>
        </p:spPr>
      </p:pic>
      <p:grpSp>
        <p:nvGrpSpPr>
          <p:cNvPr id="16" name="Group 15">
            <a:extLst>
              <a:ext uri="{FF2B5EF4-FFF2-40B4-BE49-F238E27FC236}">
                <a16:creationId xmlns:a16="http://schemas.microsoft.com/office/drawing/2014/main" id="{A8183DDB-DA01-4102-A32B-F16110B5FEB4}"/>
              </a:ext>
            </a:extLst>
          </p:cNvPr>
          <p:cNvGrpSpPr/>
          <p:nvPr/>
        </p:nvGrpSpPr>
        <p:grpSpPr>
          <a:xfrm>
            <a:off x="1355169" y="9880044"/>
            <a:ext cx="1421416" cy="271869"/>
            <a:chOff x="809388" y="9818511"/>
            <a:chExt cx="1421416" cy="271869"/>
          </a:xfrm>
        </p:grpSpPr>
        <p:sp>
          <p:nvSpPr>
            <p:cNvPr id="3" name="TextBox 2"/>
            <p:cNvSpPr txBox="1"/>
            <p:nvPr/>
          </p:nvSpPr>
          <p:spPr>
            <a:xfrm>
              <a:off x="976856" y="9818511"/>
              <a:ext cx="1253948" cy="271869"/>
            </a:xfrm>
            <a:prstGeom prst="rect">
              <a:avLst/>
            </a:prstGeom>
            <a:noFill/>
          </p:spPr>
          <p:txBody>
            <a:bodyPr wrap="square" rtlCol="0">
              <a:spAutoFit/>
            </a:bodyPr>
            <a:lstStyle/>
            <a:p>
              <a:pPr>
                <a:lnSpc>
                  <a:spcPct val="150000"/>
                </a:lnSpc>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info@talentcenter.vn</a:t>
              </a: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9388" y="9873159"/>
              <a:ext cx="164592" cy="164592"/>
            </a:xfrm>
            <a:prstGeom prst="rect">
              <a:avLst/>
            </a:prstGeom>
          </p:spPr>
        </p:pic>
      </p:grpSp>
      <p:grpSp>
        <p:nvGrpSpPr>
          <p:cNvPr id="19" name="Group 18">
            <a:extLst>
              <a:ext uri="{FF2B5EF4-FFF2-40B4-BE49-F238E27FC236}">
                <a16:creationId xmlns:a16="http://schemas.microsoft.com/office/drawing/2014/main" id="{1C78CCE8-2B17-4ED8-B2BE-DAC86AB687D0}"/>
              </a:ext>
            </a:extLst>
          </p:cNvPr>
          <p:cNvGrpSpPr/>
          <p:nvPr/>
        </p:nvGrpSpPr>
        <p:grpSpPr>
          <a:xfrm>
            <a:off x="3062841" y="9929942"/>
            <a:ext cx="1379473" cy="230832"/>
            <a:chOff x="3111888" y="9871990"/>
            <a:chExt cx="1379473" cy="230832"/>
          </a:xfrm>
        </p:grpSpPr>
        <p:sp>
          <p:nvSpPr>
            <p:cNvPr id="4" name="TextBox 3"/>
            <p:cNvSpPr txBox="1"/>
            <p:nvPr/>
          </p:nvSpPr>
          <p:spPr>
            <a:xfrm>
              <a:off x="3237413" y="9871990"/>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+84 901 399 625</a:t>
              </a: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11888" y="9900280"/>
              <a:ext cx="155448" cy="155448"/>
            </a:xfrm>
            <a:prstGeom prst="rect">
              <a:avLst/>
            </a:prstGeom>
          </p:spPr>
        </p:pic>
      </p:grpSp>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9314" y="10175729"/>
            <a:ext cx="116301" cy="164592"/>
          </a:xfrm>
          <a:prstGeom prst="rect">
            <a:avLst/>
          </a:prstGeom>
        </p:spPr>
      </p:pic>
      <p:sp>
        <p:nvSpPr>
          <p:cNvPr id="11" name="TextBox 10"/>
          <p:cNvSpPr txBox="1"/>
          <p:nvPr/>
        </p:nvSpPr>
        <p:spPr>
          <a:xfrm>
            <a:off x="1519761" y="10122091"/>
            <a:ext cx="4806160" cy="271869"/>
          </a:xfrm>
          <a:prstGeom prst="rect">
            <a:avLst/>
          </a:prstGeom>
          <a:noFill/>
        </p:spPr>
        <p:txBody>
          <a:bodyPr wrap="square" rtlCol="0">
            <a:spAutoFit/>
          </a:bodyPr>
          <a:lstStyle/>
          <a:p>
            <a:pPr algn="ctr">
              <a:lnSpc>
                <a:spcPct val="150000"/>
              </a:lnSpc>
            </a:pPr>
            <a:r>
              <a:rPr lang="vi-VN"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Lầu 3, Tòa nhà Thời báo Kinh tế, 1/1 Hoàng Việt, Phường 4, Q. Tân Bình, TP. Hồ Chí Minh</a:t>
            </a:r>
            <a:endParaRPr lang="en-US"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3656FB69-013F-4CE2-A92D-2A12D4F76913}"/>
              </a:ext>
            </a:extLst>
          </p:cNvPr>
          <p:cNvGrpSpPr/>
          <p:nvPr/>
        </p:nvGrpSpPr>
        <p:grpSpPr>
          <a:xfrm>
            <a:off x="4862411" y="9919796"/>
            <a:ext cx="1351198" cy="230832"/>
            <a:chOff x="4862411" y="9919796"/>
            <a:chExt cx="1351198" cy="230832"/>
          </a:xfrm>
        </p:grpSpPr>
        <p:sp>
          <p:nvSpPr>
            <p:cNvPr id="14" name="TextBox 13">
              <a:extLst>
                <a:ext uri="{FF2B5EF4-FFF2-40B4-BE49-F238E27FC236}">
                  <a16:creationId xmlns:a16="http://schemas.microsoft.com/office/drawing/2014/main" id="{B39CD9A4-1EE8-4A90-A84D-CC05B44D1FC3}"/>
                </a:ext>
              </a:extLst>
            </p:cNvPr>
            <p:cNvSpPr txBox="1"/>
            <p:nvPr/>
          </p:nvSpPr>
          <p:spPr>
            <a:xfrm>
              <a:off x="4959661" y="9919796"/>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www.talentcenter.vn</a:t>
              </a:r>
            </a:p>
          </p:txBody>
        </p:sp>
        <p:pic>
          <p:nvPicPr>
            <p:cNvPr id="18" name="Picture 17" descr="Icon&#10;&#10;Description automatically generated">
              <a:extLst>
                <a:ext uri="{FF2B5EF4-FFF2-40B4-BE49-F238E27FC236}">
                  <a16:creationId xmlns:a16="http://schemas.microsoft.com/office/drawing/2014/main" id="{DF4AF850-F52C-462F-B0E8-080ED4F46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862411" y="9976520"/>
              <a:ext cx="137160" cy="137160"/>
            </a:xfrm>
            <a:prstGeom prst="rect">
              <a:avLst/>
            </a:prstGeom>
          </p:spPr>
        </p:pic>
      </p:grpSp>
    </p:spTree>
    <p:extLst>
      <p:ext uri="{BB962C8B-B14F-4D97-AF65-F5344CB8AC3E}">
        <p14:creationId xmlns:p14="http://schemas.microsoft.com/office/powerpoint/2010/main" val="25182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 name="Rectangle 4"/>
          <p:cNvSpPr/>
          <p:nvPr/>
        </p:nvSpPr>
        <p:spPr>
          <a:xfrm>
            <a:off x="736600" y="646383"/>
            <a:ext cx="5915134" cy="8688117"/>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6462956D-F34D-4BAF-AF66-32F94E75905C}"/>
              </a:ext>
            </a:extLst>
          </p:cNvPr>
          <p:cNvSpPr txBox="1">
            <a:spLocks/>
          </p:cNvSpPr>
          <p:nvPr/>
        </p:nvSpPr>
        <p:spPr>
          <a:xfrm>
            <a:off x="1092857" y="2333105"/>
            <a:ext cx="5202620" cy="6022428"/>
          </a:xfrm>
          <a:prstGeom prst="rect">
            <a:avLst/>
          </a:prstGeom>
        </p:spPr>
        <p:txBody>
          <a:bodyPr numCol="1" spcCol="274320">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fullname}}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mến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chọn</a:t>
            </a:r>
            <a:r>
              <a:rPr lang="en-US" sz="1200" dirty="0">
                <a:latin typeface="Tahoma" panose="020B0604030504040204" pitchFamily="34" charset="0"/>
                <a:ea typeface="Tahoma" panose="020B0604030504040204" pitchFamily="34" charset="0"/>
                <a:cs typeface="Tahoma" panose="020B0604030504040204" pitchFamily="34" charset="0"/>
              </a:rPr>
              <a:t> TalentCenter.vn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định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hướng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triển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cứu</a:t>
            </a:r>
            <a:r>
              <a:rPr lang="en-US" sz="1200" dirty="0">
                <a:latin typeface="Tahoma" panose="020B0604030504040204" pitchFamily="34" charset="0"/>
                <a:ea typeface="Tahoma" panose="020B0604030504040204" pitchFamily="34" charset="0"/>
                <a:cs typeface="Tahoma" panose="020B0604030504040204" pitchFamily="34" charset="0"/>
              </a:rPr>
              <a:t> khoa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Hy </a:t>
            </a:r>
            <a:r>
              <a:rPr lang="en-US" sz="1200" dirty="0" err="1">
                <a:latin typeface="Tahoma" panose="020B0604030504040204" pitchFamily="34" charset="0"/>
                <a:ea typeface="Tahoma" panose="020B0604030504040204" pitchFamily="34" charset="0"/>
                <a:cs typeface="Tahoma" panose="020B0604030504040204" pitchFamily="34" charset="0"/>
              </a:rPr>
              <a:t>Lạp</a:t>
            </a:r>
            <a:r>
              <a:rPr lang="en-US" sz="1200" dirty="0">
                <a:latin typeface="Tahoma" panose="020B0604030504040204" pitchFamily="34" charset="0"/>
                <a:ea typeface="Tahoma" panose="020B0604030504040204" pitchFamily="34" charset="0"/>
                <a:cs typeface="Tahoma" panose="020B0604030504040204" pitchFamily="34" charset="0"/>
              </a:rPr>
              <a:t> Pythagoras </a:t>
            </a:r>
            <a:r>
              <a:rPr lang="en-US" sz="1200" dirty="0" err="1">
                <a:latin typeface="Tahoma" panose="020B0604030504040204" pitchFamily="34" charset="0"/>
                <a:ea typeface="Tahoma" panose="020B0604030504040204" pitchFamily="34" charset="0"/>
                <a:cs typeface="Tahoma" panose="020B0604030504040204" pitchFamily="34" charset="0"/>
              </a:rPr>
              <a:t>cách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2500 </a:t>
            </a:r>
            <a:r>
              <a:rPr lang="en-US" sz="1200" dirty="0" err="1">
                <a:latin typeface="Tahoma" panose="020B0604030504040204" pitchFamily="34" charset="0"/>
                <a:ea typeface="Tahoma" panose="020B0604030504040204" pitchFamily="34" charset="0"/>
                <a:cs typeface="Tahoma" panose="020B0604030504040204" pitchFamily="34" charset="0"/>
              </a:rPr>
              <a:t>năm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gọi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Khi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hiểu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rõ</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rồi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thức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tự</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nấc</a:t>
            </a:r>
            <a:r>
              <a:rPr lang="en-US" sz="1200" dirty="0">
                <a:latin typeface="Tahoma" panose="020B0604030504040204" pitchFamily="34" charset="0"/>
                <a:ea typeface="Tahoma" panose="020B0604030504040204" pitchFamily="34" charset="0"/>
                <a:cs typeface="Tahoma" panose="020B0604030504040204" pitchFamily="34" charset="0"/>
              </a:rPr>
              <a:t> thang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suốt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đỉnh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người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màu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riêng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biệt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chỉ</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hay so </a:t>
            </a:r>
            <a:r>
              <a:rPr lang="en-US" sz="1200" dirty="0" err="1">
                <a:latin typeface="Tahoma" panose="020B0604030504040204" pitchFamily="34" charset="0"/>
                <a:ea typeface="Tahoma" panose="020B0604030504040204" pitchFamily="34" charset="0"/>
                <a:cs typeface="Tahoma" panose="020B0604030504040204" pitchFamily="34" charset="0"/>
              </a:rPr>
              <a:t>sánh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ai</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vi-VN" sz="1200" dirty="0">
                <a:latin typeface="Tahoma" panose="020B0604030504040204" pitchFamily="34" charset="0"/>
                <a:ea typeface="Tahoma" panose="020B0604030504040204" pitchFamily="34" charset="0"/>
                <a:cs typeface="Tahoma" panose="020B0604030504040204" pitchFamily="34" charset="0"/>
              </a:rPr>
              <a:t>Mang sứ mệnh phát triển thế hệ trẻ Việt, đội ngũ TalentCenter.vn tâm huyết đồng hành cùng bạn trong việc hiểu, phát triển tố chất sẵn có và định hướng nghề nghiệp một cách bài 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gặt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 an </a:t>
            </a:r>
            <a:r>
              <a:rPr lang="en-US" sz="1200" dirty="0" err="1">
                <a:latin typeface="Tahoma" panose="020B0604030504040204" pitchFamily="34" charset="0"/>
                <a:ea typeface="Tahoma" panose="020B0604030504040204" pitchFamily="34" charset="0"/>
                <a:cs typeface="Tahoma" panose="020B0604030504040204" pitchFamily="34" charset="0"/>
              </a:rPr>
              <a:t>vui</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8BB5A578-25DB-4142-9677-E018BAA7DE40}"/>
              </a:ext>
            </a:extLst>
          </p:cNvPr>
          <p:cNvSpPr/>
          <p:nvPr/>
        </p:nvSpPr>
        <p:spPr>
          <a:xfrm>
            <a:off x="3914470" y="8304778"/>
            <a:ext cx="1971478" cy="70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ái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Đội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ngũ</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TalentCenter.vn</a:t>
            </a:r>
          </a:p>
        </p:txBody>
      </p:sp>
      <p:sp>
        <p:nvSpPr>
          <p:cNvPr id="9" name="Rectangle 8">
            <a:extLst>
              <a:ext uri="{FF2B5EF4-FFF2-40B4-BE49-F238E27FC236}">
                <a16:creationId xmlns:a16="http://schemas.microsoft.com/office/drawing/2014/main" id="{067D433D-5AAB-4368-A948-544032569431}"/>
              </a:ext>
            </a:extLst>
          </p:cNvPr>
          <p:cNvSpPr/>
          <p:nvPr/>
        </p:nvSpPr>
        <p:spPr>
          <a:xfrm>
            <a:off x="1092857" y="1019343"/>
            <a:ext cx="5490998" cy="63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Họ</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tên</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fullname</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sinh</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{{birthday}}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68843" y="2802345"/>
            <a:ext cx="4733341" cy="421416"/>
          </a:xfrm>
          <a:prstGeom prst="rect">
            <a:avLst/>
          </a:prstGeom>
        </p:spPr>
      </p:pic>
    </p:spTree>
    <p:extLst>
      <p:ext uri="{BB962C8B-B14F-4D97-AF65-F5344CB8AC3E}">
        <p14:creationId xmlns:p14="http://schemas.microsoft.com/office/powerpoint/2010/main" val="289980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49AD-2763-4337-93BB-E9211CE82660}"/>
              </a:ext>
            </a:extLst>
          </p:cNvPr>
          <p:cNvSpPr>
            <a:spLocks noGrp="1"/>
          </p:cNvSpPr>
          <p:nvPr>
            <p:ph type="title"/>
          </p:nvPr>
        </p:nvSpPr>
        <p:spPr>
          <a:xfrm>
            <a:off x="436806" y="295209"/>
            <a:ext cx="7065038" cy="1199942"/>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Nguồn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gốc</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NHÂN SỐ HỌC</a:t>
            </a:r>
          </a:p>
        </p:txBody>
      </p:sp>
      <p:sp>
        <p:nvSpPr>
          <p:cNvPr id="3" name="Content Placeholder 2">
            <a:extLst>
              <a:ext uri="{FF2B5EF4-FFF2-40B4-BE49-F238E27FC236}">
                <a16:creationId xmlns:a16="http://schemas.microsoft.com/office/drawing/2014/main" id="{E71FC6A7-BF38-421A-8ADA-F26213DB71CE}"/>
              </a:ext>
            </a:extLst>
          </p:cNvPr>
          <p:cNvSpPr>
            <a:spLocks noGrp="1"/>
          </p:cNvSpPr>
          <p:nvPr>
            <p:ph idx="1"/>
          </p:nvPr>
        </p:nvSpPr>
        <p:spPr>
          <a:xfrm>
            <a:off x="4116781" y="1495151"/>
            <a:ext cx="2894995" cy="4138147"/>
          </a:xfrm>
        </p:spPr>
        <p:txBody>
          <a:bodyPr>
            <a:noAutofit/>
          </a:bodyPr>
          <a:lstStyle/>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(numerology)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nhau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Ghi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chép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tìm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Ai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tồn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Nhật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Chaldeans hay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còn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cứu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song rung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 Numerology. </a:t>
            </a:r>
          </a:p>
          <a:p>
            <a:pPr marL="0" indent="0" algn="just">
              <a:lnSpc>
                <a:spcPct val="12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picture containing text&#10;&#10;Description automatically generated">
            <a:extLst>
              <a:ext uri="{FF2B5EF4-FFF2-40B4-BE49-F238E27FC236}">
                <a16:creationId xmlns:a16="http://schemas.microsoft.com/office/drawing/2014/main" id="{5C955F04-265A-44A4-A4B2-E4993F3C2532}"/>
              </a:ext>
            </a:extLst>
          </p:cNvPr>
          <p:cNvPicPr>
            <a:picLocks noChangeAspect="1"/>
          </p:cNvPicPr>
          <p:nvPr/>
        </p:nvPicPr>
        <p:blipFill rotWithShape="1">
          <a:blip r:embed="rId3">
            <a:extLst>
              <a:ext uri="{28A0092B-C50C-407E-A947-70E740481C1C}">
                <a14:useLocalDpi xmlns:a14="http://schemas.microsoft.com/office/drawing/2010/main" val="0"/>
              </a:ext>
            </a:extLst>
          </a:blip>
          <a:srcRect r="1084" b="2212"/>
          <a:stretch/>
        </p:blipFill>
        <p:spPr>
          <a:xfrm>
            <a:off x="551074" y="1495153"/>
            <a:ext cx="3288407" cy="4383134"/>
          </a:xfrm>
          <a:prstGeom prst="rect">
            <a:avLst/>
          </a:prstGeom>
        </p:spPr>
      </p:pic>
      <p:sp>
        <p:nvSpPr>
          <p:cNvPr id="7" name="Rectangle 6">
            <a:extLst>
              <a:ext uri="{FF2B5EF4-FFF2-40B4-BE49-F238E27FC236}">
                <a16:creationId xmlns:a16="http://schemas.microsoft.com/office/drawing/2014/main" id="{E66159B8-3593-4E18-AD16-229DAECEDF9C}"/>
              </a:ext>
            </a:extLst>
          </p:cNvPr>
          <p:cNvSpPr/>
          <p:nvPr/>
        </p:nvSpPr>
        <p:spPr>
          <a:xfrm>
            <a:off x="551074" y="6251521"/>
            <a:ext cx="6460702" cy="2427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đánh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triết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Pythagoras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2500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đẻ</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hệ</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bao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Kabbal</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6600"/>
                </a:solidFill>
                <a:latin typeface="Tahoma" panose="020B0604030504040204" pitchFamily="34" charset="0"/>
                <a:ea typeface="Tahoma" panose="020B0604030504040204" pitchFamily="34" charset="0"/>
                <a:cs typeface="Tahoma" panose="020B0604030504040204" pitchFamily="34" charset="0"/>
              </a:rPr>
              <a:t>Talent Center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muốn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hiểu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cùng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tốt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990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3736306" y="5253559"/>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3"/>
            <a:ext cx="3422609" cy="613953"/>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CHỈ SỐ</a:t>
            </a:r>
          </a:p>
        </p:txBody>
      </p:sp>
      <p:grpSp>
        <p:nvGrpSpPr>
          <p:cNvPr id="15" name="Group 14">
            <a:extLst>
              <a:ext uri="{FF2B5EF4-FFF2-40B4-BE49-F238E27FC236}">
                <a16:creationId xmlns:a16="http://schemas.microsoft.com/office/drawing/2014/main" id="{5850141B-B991-4940-A4DE-24FC10364A0D}"/>
              </a:ext>
            </a:extLst>
          </p:cNvPr>
          <p:cNvGrpSpPr/>
          <p:nvPr/>
        </p:nvGrpSpPr>
        <p:grpSpPr>
          <a:xfrm>
            <a:off x="574464" y="7065764"/>
            <a:ext cx="259843" cy="253803"/>
            <a:chOff x="2070119" y="5163737"/>
            <a:chExt cx="575976" cy="562587"/>
          </a:xfrm>
        </p:grpSpPr>
        <p:sp>
          <p:nvSpPr>
            <p:cNvPr id="59" name="Rectangle 58">
              <a:extLst>
                <a:ext uri="{FF2B5EF4-FFF2-40B4-BE49-F238E27FC236}">
                  <a16:creationId xmlns:a16="http://schemas.microsoft.com/office/drawing/2014/main" id="{8DECA4BE-652A-4753-B8C5-6F77908F1BA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562A21-8165-4F66-84F8-E7C9D64181C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5582984" y="1788242"/>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2013913" y="3540965"/>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22CC39E6-48C7-4264-B263-F91F3CFEFEF9}"/>
              </a:ext>
            </a:extLst>
          </p:cNvPr>
          <p:cNvSpPr txBox="1"/>
          <p:nvPr/>
        </p:nvSpPr>
        <p:spPr>
          <a:xfrm>
            <a:off x="5825611" y="2001763"/>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THÀNH TỰU</a:t>
            </a:r>
          </a:p>
        </p:txBody>
      </p:sp>
      <p:sp>
        <p:nvSpPr>
          <p:cNvPr id="13" name="TextBox 12">
            <a:extLst>
              <a:ext uri="{FF2B5EF4-FFF2-40B4-BE49-F238E27FC236}">
                <a16:creationId xmlns:a16="http://schemas.microsoft.com/office/drawing/2014/main" id="{9D163727-1656-441E-96B0-94C8C195B39C}"/>
              </a:ext>
            </a:extLst>
          </p:cNvPr>
          <p:cNvSpPr txBox="1"/>
          <p:nvPr/>
        </p:nvSpPr>
        <p:spPr>
          <a:xfrm>
            <a:off x="5722758" y="2409305"/>
            <a:ext cx="1554480" cy="1554480"/>
          </a:xfrm>
          <a:prstGeom prst="rect">
            <a:avLst/>
          </a:prstGeom>
          <a:noFill/>
        </p:spPr>
        <p:txBody>
          <a:bodyPr wrap="none" rtlCol="0">
            <a:spAutoFit/>
          </a:bodyPr>
          <a:lstStyle/>
          <a:p>
            <a:r>
              <a:rPr lang="en-US" sz="2400" b="1" dirty="0"/>
              <a:t>[33/6]</a:t>
            </a:r>
          </a:p>
        </p:txBody>
      </p:sp>
      <p:grpSp>
        <p:nvGrpSpPr>
          <p:cNvPr id="81" name="Group 80">
            <a:extLst>
              <a:ext uri="{FF2B5EF4-FFF2-40B4-BE49-F238E27FC236}">
                <a16:creationId xmlns:a16="http://schemas.microsoft.com/office/drawing/2014/main" id="{D02C2878-78EA-4B4A-BEB7-A2631F17AF3B}"/>
              </a:ext>
            </a:extLst>
          </p:cNvPr>
          <p:cNvGrpSpPr/>
          <p:nvPr/>
        </p:nvGrpSpPr>
        <p:grpSpPr>
          <a:xfrm>
            <a:off x="3736306" y="1807673"/>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00AEE8F-7BD8-4AD7-9AA4-C9F04D6763F2}"/>
              </a:ext>
            </a:extLst>
          </p:cNvPr>
          <p:cNvSpPr txBox="1"/>
          <p:nvPr/>
        </p:nvSpPr>
        <p:spPr>
          <a:xfrm>
            <a:off x="4024404" y="2004076"/>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ĐƯỜNG ĐỜI</a:t>
            </a:r>
          </a:p>
        </p:txBody>
      </p:sp>
      <p:grpSp>
        <p:nvGrpSpPr>
          <p:cNvPr id="86" name="Group 85">
            <a:extLst>
              <a:ext uri="{FF2B5EF4-FFF2-40B4-BE49-F238E27FC236}">
                <a16:creationId xmlns:a16="http://schemas.microsoft.com/office/drawing/2014/main" id="{324A4B30-9084-4B8C-9FCB-A2627D056773}"/>
              </a:ext>
            </a:extLst>
          </p:cNvPr>
          <p:cNvGrpSpPr/>
          <p:nvPr/>
        </p:nvGrpSpPr>
        <p:grpSpPr>
          <a:xfrm>
            <a:off x="2000601" y="1807673"/>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2222913" y="2400102"/>
            <a:ext cx="1672253" cy="461665"/>
          </a:xfrm>
          <a:prstGeom prst="rect">
            <a:avLst/>
          </a:prstGeom>
          <a:noFill/>
        </p:spPr>
        <p:txBody>
          <a:bodyPr wrap="none" rtlCol="0">
            <a:spAutoFit/>
          </a:bodyPr>
          <a:lstStyle/>
          <a:p>
            <a:r>
              <a:rPr lang="en-US" sz="2400" b="1" dirty="0"/>
              <a:t>{{</a:t>
            </a:r>
            <a:r>
              <a:rPr lang="en-US" sz="2400" b="1" dirty="0" err="1"/>
              <a:t>dp_num</a:t>
            </a:r>
            <a:r>
              <a:rPr lang="en-US" sz="2400" b="1" dirty="0"/>
              <a:t>}}</a:t>
            </a:r>
          </a:p>
        </p:txBody>
      </p:sp>
      <p:sp>
        <p:nvSpPr>
          <p:cNvPr id="90" name="TextBox 89">
            <a:extLst>
              <a:ext uri="{FF2B5EF4-FFF2-40B4-BE49-F238E27FC236}">
                <a16:creationId xmlns:a16="http://schemas.microsoft.com/office/drawing/2014/main" id="{2E575A4F-7172-4A49-B432-4C53846CD16F}"/>
              </a:ext>
            </a:extLst>
          </p:cNvPr>
          <p:cNvSpPr txBox="1"/>
          <p:nvPr/>
        </p:nvSpPr>
        <p:spPr>
          <a:xfrm>
            <a:off x="4125279" y="2386519"/>
            <a:ext cx="1163918" cy="830997"/>
          </a:xfrm>
          <a:prstGeom prst="rect">
            <a:avLst/>
          </a:prstGeom>
          <a:noFill/>
        </p:spPr>
        <p:txBody>
          <a:bodyPr wrap="square" rtlCol="0">
            <a:spAutoFit/>
          </a:bodyPr>
          <a:lstStyle/>
          <a:p>
            <a:r>
              <a:rPr lang="en-US" sz="2400" b="1" dirty="0"/>
              <a:t>{{</a:t>
            </a:r>
            <a:r>
              <a:rPr lang="en-US" sz="2400" b="1" dirty="0" err="1"/>
              <a:t>lp_num</a:t>
            </a:r>
            <a:r>
              <a:rPr lang="en-US" sz="2400" b="1" dirty="0"/>
              <a:t>}}</a:t>
            </a:r>
          </a:p>
        </p:txBody>
      </p:sp>
      <p:sp>
        <p:nvSpPr>
          <p:cNvPr id="55" name="TextBox 54">
            <a:extLst>
              <a:ext uri="{FF2B5EF4-FFF2-40B4-BE49-F238E27FC236}">
                <a16:creationId xmlns:a16="http://schemas.microsoft.com/office/drawing/2014/main" id="{E5AF96A4-C13B-4954-A766-4A44AFA27A01}"/>
              </a:ext>
            </a:extLst>
          </p:cNvPr>
          <p:cNvSpPr txBox="1"/>
          <p:nvPr/>
        </p:nvSpPr>
        <p:spPr>
          <a:xfrm>
            <a:off x="2274262" y="2066674"/>
            <a:ext cx="981348"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SỨ MỆNH</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3659057" y="7055384"/>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2245849" y="3781915"/>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ĐỘNG LỰC</a:t>
            </a:r>
          </a:p>
        </p:txBody>
      </p:sp>
      <p:sp>
        <p:nvSpPr>
          <p:cNvPr id="96" name="TextBox 95">
            <a:extLst>
              <a:ext uri="{FF2B5EF4-FFF2-40B4-BE49-F238E27FC236}">
                <a16:creationId xmlns:a16="http://schemas.microsoft.com/office/drawing/2014/main" id="{0C2C9911-A6B8-47B7-BB15-A8A3DDA61FB9}"/>
              </a:ext>
            </a:extLst>
          </p:cNvPr>
          <p:cNvSpPr txBox="1"/>
          <p:nvPr/>
        </p:nvSpPr>
        <p:spPr>
          <a:xfrm>
            <a:off x="2513983" y="4255264"/>
            <a:ext cx="601247" cy="461665"/>
          </a:xfrm>
          <a:prstGeom prst="rect">
            <a:avLst/>
          </a:prstGeom>
          <a:noFill/>
        </p:spPr>
        <p:txBody>
          <a:bodyPr wrap="square" rtlCol="0">
            <a:spAutoFit/>
          </a:bodyPr>
          <a:lstStyle/>
          <a:p>
            <a:r>
              <a:rPr lang="en-US" sz="2400" b="1" dirty="0"/>
              <a:t>[5]</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5582984" y="7055384"/>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1687162" y="3600865"/>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5582984" y="3544784"/>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ADC56B26-66A4-4617-BCE4-A24C7FB28781}"/>
              </a:ext>
            </a:extLst>
          </p:cNvPr>
          <p:cNvSpPr txBox="1"/>
          <p:nvPr/>
        </p:nvSpPr>
        <p:spPr>
          <a:xfrm>
            <a:off x="5880604" y="3828480"/>
            <a:ext cx="1554480" cy="1554480"/>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TÍNH CÁCH</a:t>
            </a:r>
          </a:p>
        </p:txBody>
      </p:sp>
      <p:sp>
        <p:nvSpPr>
          <p:cNvPr id="97" name="TextBox 96">
            <a:extLst>
              <a:ext uri="{FF2B5EF4-FFF2-40B4-BE49-F238E27FC236}">
                <a16:creationId xmlns:a16="http://schemas.microsoft.com/office/drawing/2014/main" id="{57F0D1F3-C2C0-4E0A-8C74-C127A6739451}"/>
              </a:ext>
            </a:extLst>
          </p:cNvPr>
          <p:cNvSpPr txBox="1"/>
          <p:nvPr/>
        </p:nvSpPr>
        <p:spPr>
          <a:xfrm>
            <a:off x="3797029" y="5900383"/>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13" name="Group 112">
            <a:extLst>
              <a:ext uri="{FF2B5EF4-FFF2-40B4-BE49-F238E27FC236}">
                <a16:creationId xmlns:a16="http://schemas.microsoft.com/office/drawing/2014/main" id="{26A7C6DA-9C7F-4C15-A612-578BE5873E64}"/>
              </a:ext>
            </a:extLst>
          </p:cNvPr>
          <p:cNvGrpSpPr/>
          <p:nvPr/>
        </p:nvGrpSpPr>
        <p:grpSpPr>
          <a:xfrm>
            <a:off x="1882983" y="7055384"/>
            <a:ext cx="1554480" cy="1554480"/>
            <a:chOff x="2070119" y="5163737"/>
            <a:chExt cx="575976" cy="562587"/>
          </a:xfrm>
        </p:grpSpPr>
        <p:sp>
          <p:nvSpPr>
            <p:cNvPr id="114" name="Rectangle 113">
              <a:extLst>
                <a:ext uri="{FF2B5EF4-FFF2-40B4-BE49-F238E27FC236}">
                  <a16:creationId xmlns:a16="http://schemas.microsoft.com/office/drawing/2014/main" id="{FC820920-1FED-401B-899A-D792254F251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658BAC8-D9B4-4094-8DFE-905B3A545B6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A497001-2B08-4B1D-B560-090FE06D6B1D}"/>
              </a:ext>
            </a:extLst>
          </p:cNvPr>
          <p:cNvGrpSpPr/>
          <p:nvPr/>
        </p:nvGrpSpPr>
        <p:grpSpPr>
          <a:xfrm>
            <a:off x="5873538" y="8989097"/>
            <a:ext cx="159106" cy="159106"/>
            <a:chOff x="1156235" y="5616146"/>
            <a:chExt cx="561685" cy="548163"/>
          </a:xfrm>
        </p:grpSpPr>
        <p:sp>
          <p:nvSpPr>
            <p:cNvPr id="126" name="Rectangle 125">
              <a:extLst>
                <a:ext uri="{FF2B5EF4-FFF2-40B4-BE49-F238E27FC236}">
                  <a16:creationId xmlns:a16="http://schemas.microsoft.com/office/drawing/2014/main" id="{2185727E-5EDC-4B44-AE27-F46363BE57B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CB47D8D-D11B-42B6-A252-ED7D7216B48A}"/>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CFC96CC-DB93-43E7-A2CB-CB8BB3EC54A4}"/>
              </a:ext>
            </a:extLst>
          </p:cNvPr>
          <p:cNvGrpSpPr/>
          <p:nvPr/>
        </p:nvGrpSpPr>
        <p:grpSpPr>
          <a:xfrm>
            <a:off x="1430852" y="2866990"/>
            <a:ext cx="457200" cy="457200"/>
            <a:chOff x="1156235" y="5616146"/>
            <a:chExt cx="561685" cy="548163"/>
          </a:xfrm>
        </p:grpSpPr>
        <p:sp>
          <p:nvSpPr>
            <p:cNvPr id="135" name="Rectangle 134">
              <a:extLst>
                <a:ext uri="{FF2B5EF4-FFF2-40B4-BE49-F238E27FC236}">
                  <a16:creationId xmlns:a16="http://schemas.microsoft.com/office/drawing/2014/main" id="{1E2AFD0A-23F0-4003-BB5D-38DFE38303ED}"/>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9BDAD3-2888-47EA-8C0E-D9E44E41DDB8}"/>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5582984" y="8750518"/>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496B5950-F4DF-4A34-8AFE-01DBAF98CB99}"/>
              </a:ext>
            </a:extLst>
          </p:cNvPr>
          <p:cNvGrpSpPr/>
          <p:nvPr/>
        </p:nvGrpSpPr>
        <p:grpSpPr>
          <a:xfrm>
            <a:off x="1456783" y="5348035"/>
            <a:ext cx="391036" cy="391036"/>
            <a:chOff x="1156235" y="5616146"/>
            <a:chExt cx="561685" cy="548163"/>
          </a:xfrm>
        </p:grpSpPr>
        <p:sp>
          <p:nvSpPr>
            <p:cNvPr id="177" name="Rectangle 176">
              <a:extLst>
                <a:ext uri="{FF2B5EF4-FFF2-40B4-BE49-F238E27FC236}">
                  <a16:creationId xmlns:a16="http://schemas.microsoft.com/office/drawing/2014/main" id="{5B687A6D-4BA7-4CB1-8367-3D923E927A28}"/>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5A67294-54F1-4C06-96B7-A8C9EA696AE9}"/>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2166045" y="924263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2080399" y="96657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28C663E7-F653-45C1-B1D0-135C1DE5323D}"/>
              </a:ext>
            </a:extLst>
          </p:cNvPr>
          <p:cNvGrpSpPr/>
          <p:nvPr/>
        </p:nvGrpSpPr>
        <p:grpSpPr>
          <a:xfrm>
            <a:off x="1619192" y="9169910"/>
            <a:ext cx="149317" cy="145846"/>
            <a:chOff x="2070119" y="5163737"/>
            <a:chExt cx="575976" cy="562587"/>
          </a:xfrm>
        </p:grpSpPr>
        <p:sp>
          <p:nvSpPr>
            <p:cNvPr id="216" name="Rectangle 215">
              <a:extLst>
                <a:ext uri="{FF2B5EF4-FFF2-40B4-BE49-F238E27FC236}">
                  <a16:creationId xmlns:a16="http://schemas.microsoft.com/office/drawing/2014/main" id="{00B20598-FC43-4F41-A1B4-D95B18A1209F}"/>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5A86BBC-8B2E-403C-800B-2D0F2EF28DC3}"/>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080569" y="2564621"/>
            <a:ext cx="232444" cy="236251"/>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662648" y="7525936"/>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C65766E-C1AF-4E7B-ACB0-DC2679AE04EB}"/>
              </a:ext>
            </a:extLst>
          </p:cNvPr>
          <p:cNvGrpSpPr/>
          <p:nvPr/>
        </p:nvGrpSpPr>
        <p:grpSpPr>
          <a:xfrm>
            <a:off x="5590135" y="1256697"/>
            <a:ext cx="457200" cy="457200"/>
            <a:chOff x="1156235" y="5616146"/>
            <a:chExt cx="561685" cy="548163"/>
          </a:xfrm>
        </p:grpSpPr>
        <p:sp>
          <p:nvSpPr>
            <p:cNvPr id="240" name="Rectangle 239">
              <a:extLst>
                <a:ext uri="{FF2B5EF4-FFF2-40B4-BE49-F238E27FC236}">
                  <a16:creationId xmlns:a16="http://schemas.microsoft.com/office/drawing/2014/main" id="{FC7B41DC-0CBC-4F6C-BD92-97CD6FA2BF81}"/>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073EEA9-92B4-4A94-9E66-8FB7FDC9090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9FDB632B-5ABC-4FCA-83D7-ACDE2BB2A99E}"/>
              </a:ext>
            </a:extLst>
          </p:cNvPr>
          <p:cNvGrpSpPr/>
          <p:nvPr/>
        </p:nvGrpSpPr>
        <p:grpSpPr>
          <a:xfrm>
            <a:off x="6085342" y="1151082"/>
            <a:ext cx="219047" cy="213955"/>
            <a:chOff x="2070119" y="5163737"/>
            <a:chExt cx="575976" cy="562587"/>
          </a:xfrm>
        </p:grpSpPr>
        <p:sp>
          <p:nvSpPr>
            <p:cNvPr id="243" name="Rectangle 242">
              <a:extLst>
                <a:ext uri="{FF2B5EF4-FFF2-40B4-BE49-F238E27FC236}">
                  <a16:creationId xmlns:a16="http://schemas.microsoft.com/office/drawing/2014/main" id="{42903246-62BF-4822-A4FF-00A0479F7A5D}"/>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D52343-DDEA-4149-8D8C-4E155FA0795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41D28B29-79F6-4B6F-BA5A-7C11A715CD8E}"/>
              </a:ext>
            </a:extLst>
          </p:cNvPr>
          <p:cNvGrpSpPr/>
          <p:nvPr/>
        </p:nvGrpSpPr>
        <p:grpSpPr>
          <a:xfrm>
            <a:off x="3272456" y="1459475"/>
            <a:ext cx="266773" cy="251168"/>
            <a:chOff x="2070119" y="5163737"/>
            <a:chExt cx="575976" cy="562587"/>
          </a:xfrm>
        </p:grpSpPr>
        <p:sp>
          <p:nvSpPr>
            <p:cNvPr id="246" name="Rectangle 245">
              <a:extLst>
                <a:ext uri="{FF2B5EF4-FFF2-40B4-BE49-F238E27FC236}">
                  <a16:creationId xmlns:a16="http://schemas.microsoft.com/office/drawing/2014/main" id="{F6BE8FC4-F7E1-4BC8-B234-7967D3B56DE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032EDFE-DEC9-4C88-B21A-5D6867BA290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E14820D-4820-4D07-B900-7ED138C8BCF3}"/>
              </a:ext>
            </a:extLst>
          </p:cNvPr>
          <p:cNvSpPr txBox="1"/>
          <p:nvPr/>
        </p:nvSpPr>
        <p:spPr>
          <a:xfrm>
            <a:off x="4000012" y="5461928"/>
            <a:ext cx="1213525"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RÈN LUYỆN</a:t>
            </a:r>
          </a:p>
        </p:txBody>
      </p:sp>
      <p:sp>
        <p:nvSpPr>
          <p:cNvPr id="257" name="TextBox 256">
            <a:extLst>
              <a:ext uri="{FF2B5EF4-FFF2-40B4-BE49-F238E27FC236}">
                <a16:creationId xmlns:a16="http://schemas.microsoft.com/office/drawing/2014/main" id="{997B921D-1710-4BED-B2D2-1F6DF0A6E833}"/>
              </a:ext>
            </a:extLst>
          </p:cNvPr>
          <p:cNvSpPr txBox="1"/>
          <p:nvPr/>
        </p:nvSpPr>
        <p:spPr>
          <a:xfrm>
            <a:off x="4137349" y="7677763"/>
            <a:ext cx="802087" cy="461665"/>
          </a:xfrm>
          <a:prstGeom prst="rect">
            <a:avLst/>
          </a:prstGeom>
          <a:noFill/>
        </p:spPr>
        <p:txBody>
          <a:bodyPr wrap="square" rtlCol="0">
            <a:spAutoFit/>
          </a:bodyPr>
          <a:lstStyle/>
          <a:p>
            <a:r>
              <a:rPr lang="en-US" sz="2400" b="1" dirty="0"/>
              <a:t>[3]</a:t>
            </a:r>
          </a:p>
        </p:txBody>
      </p:sp>
      <p:sp>
        <p:nvSpPr>
          <p:cNvPr id="258" name="TextBox 257">
            <a:extLst>
              <a:ext uri="{FF2B5EF4-FFF2-40B4-BE49-F238E27FC236}">
                <a16:creationId xmlns:a16="http://schemas.microsoft.com/office/drawing/2014/main" id="{CB53FAB5-1C5F-471F-8C68-01D8AD5F662E}"/>
              </a:ext>
            </a:extLst>
          </p:cNvPr>
          <p:cNvSpPr txBox="1"/>
          <p:nvPr/>
        </p:nvSpPr>
        <p:spPr>
          <a:xfrm>
            <a:off x="5818735" y="7241917"/>
            <a:ext cx="1201250"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NGÀY SINH</a:t>
            </a:r>
          </a:p>
        </p:txBody>
      </p:sp>
      <p:sp>
        <p:nvSpPr>
          <p:cNvPr id="251" name="TextBox 250">
            <a:extLst>
              <a:ext uri="{FF2B5EF4-FFF2-40B4-BE49-F238E27FC236}">
                <a16:creationId xmlns:a16="http://schemas.microsoft.com/office/drawing/2014/main" id="{6391A91E-A076-46AB-A698-64102B56E0C9}"/>
              </a:ext>
            </a:extLst>
          </p:cNvPr>
          <p:cNvSpPr txBox="1"/>
          <p:nvPr/>
        </p:nvSpPr>
        <p:spPr>
          <a:xfrm>
            <a:off x="3986021" y="7230838"/>
            <a:ext cx="947784"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THÁI ĐỘ</a:t>
            </a:r>
          </a:p>
        </p:txBody>
      </p:sp>
      <p:sp>
        <p:nvSpPr>
          <p:cNvPr id="252" name="Oval 251">
            <a:extLst>
              <a:ext uri="{FF2B5EF4-FFF2-40B4-BE49-F238E27FC236}">
                <a16:creationId xmlns:a16="http://schemas.microsoft.com/office/drawing/2014/main" id="{40A2AD6E-2CB1-40D4-B590-B2244CA39350}"/>
              </a:ext>
            </a:extLst>
          </p:cNvPr>
          <p:cNvSpPr/>
          <p:nvPr/>
        </p:nvSpPr>
        <p:spPr>
          <a:xfrm>
            <a:off x="1922473" y="5253559"/>
            <a:ext cx="1645920" cy="16459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4179D640-0EBB-4F5E-96E1-596A646496CA}"/>
              </a:ext>
            </a:extLst>
          </p:cNvPr>
          <p:cNvSpPr txBox="1"/>
          <p:nvPr/>
        </p:nvSpPr>
        <p:spPr>
          <a:xfrm>
            <a:off x="6124890" y="7659570"/>
            <a:ext cx="601247" cy="461665"/>
          </a:xfrm>
          <a:prstGeom prst="rect">
            <a:avLst/>
          </a:prstGeom>
          <a:noFill/>
        </p:spPr>
        <p:txBody>
          <a:bodyPr wrap="square" rtlCol="0">
            <a:spAutoFit/>
          </a:bodyPr>
          <a:lstStyle/>
          <a:p>
            <a:r>
              <a:rPr lang="en-US" sz="2400" b="1" dirty="0"/>
              <a:t>[5]</a:t>
            </a:r>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5582984" y="5295946"/>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TextBox 274">
            <a:extLst>
              <a:ext uri="{FF2B5EF4-FFF2-40B4-BE49-F238E27FC236}">
                <a16:creationId xmlns:a16="http://schemas.microsoft.com/office/drawing/2014/main" id="{DD0A9C18-6113-41BB-8037-899F1426320A}"/>
              </a:ext>
            </a:extLst>
          </p:cNvPr>
          <p:cNvSpPr txBox="1"/>
          <p:nvPr/>
        </p:nvSpPr>
        <p:spPr>
          <a:xfrm>
            <a:off x="6180184" y="4324572"/>
            <a:ext cx="601247" cy="461665"/>
          </a:xfrm>
          <a:prstGeom prst="rect">
            <a:avLst/>
          </a:prstGeom>
          <a:noFill/>
        </p:spPr>
        <p:txBody>
          <a:bodyPr wrap="square" rtlCol="0">
            <a:spAutoFit/>
          </a:bodyPr>
          <a:lstStyle/>
          <a:p>
            <a:r>
              <a:rPr lang="en-US" sz="2400" b="1" dirty="0"/>
              <a:t>[5]</a:t>
            </a:r>
          </a:p>
        </p:txBody>
      </p:sp>
      <p:sp>
        <p:nvSpPr>
          <p:cNvPr id="276" name="TextBox 275">
            <a:extLst>
              <a:ext uri="{FF2B5EF4-FFF2-40B4-BE49-F238E27FC236}">
                <a16:creationId xmlns:a16="http://schemas.microsoft.com/office/drawing/2014/main" id="{1749AADF-9AB7-4BAE-B1A1-7E6B5AAD8D3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spTree>
    <p:extLst>
      <p:ext uri="{BB962C8B-B14F-4D97-AF65-F5344CB8AC3E}">
        <p14:creationId xmlns:p14="http://schemas.microsoft.com/office/powerpoint/2010/main" val="20287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619482" y="5604960"/>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4"/>
            <a:ext cx="6661170" cy="843124"/>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a:latin typeface="Tahoma" panose="020B0604030504040204" pitchFamily="34" charset="0"/>
                <a:ea typeface="Tahoma" panose="020B0604030504040204" pitchFamily="34" charset="0"/>
                <a:cs typeface="Tahoma" panose="020B0604030504040204" pitchFamily="34" charset="0"/>
              </a:rPr>
              <a:t>CHỈ SỐ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DỰ ĐOÁN</a:t>
            </a:r>
          </a:p>
        </p:txBody>
      </p:sp>
      <p:grpSp>
        <p:nvGrpSpPr>
          <p:cNvPr id="17" name="Group 16">
            <a:extLst>
              <a:ext uri="{FF2B5EF4-FFF2-40B4-BE49-F238E27FC236}">
                <a16:creationId xmlns:a16="http://schemas.microsoft.com/office/drawing/2014/main" id="{C8022708-4D6D-4F1D-A8EA-BA7856C24FC9}"/>
              </a:ext>
            </a:extLst>
          </p:cNvPr>
          <p:cNvGrpSpPr/>
          <p:nvPr/>
        </p:nvGrpSpPr>
        <p:grpSpPr>
          <a:xfrm>
            <a:off x="4342730" y="9491034"/>
            <a:ext cx="216643" cy="216643"/>
            <a:chOff x="1156235" y="5616146"/>
            <a:chExt cx="561685" cy="548163"/>
          </a:xfrm>
        </p:grpSpPr>
        <p:sp>
          <p:nvSpPr>
            <p:cNvPr id="16" name="Rectangle 15">
              <a:extLst>
                <a:ext uri="{FF2B5EF4-FFF2-40B4-BE49-F238E27FC236}">
                  <a16:creationId xmlns:a16="http://schemas.microsoft.com/office/drawing/2014/main" id="{DCBB4847-ED74-460C-9555-88730A0EAF0F}"/>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5DF64B0-1C02-4AC9-B2DF-3F6D77BDDF1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4080941" y="2139643"/>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584361" y="3892366"/>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5946BCF-A8A8-4A2D-9F40-10EECA5A66BC}"/>
              </a:ext>
            </a:extLst>
          </p:cNvPr>
          <p:cNvGrpSpPr/>
          <p:nvPr/>
        </p:nvGrpSpPr>
        <p:grpSpPr>
          <a:xfrm>
            <a:off x="5792969" y="7461997"/>
            <a:ext cx="192024" cy="190943"/>
            <a:chOff x="2070119" y="5163737"/>
            <a:chExt cx="575976" cy="562587"/>
          </a:xfrm>
        </p:grpSpPr>
        <p:sp>
          <p:nvSpPr>
            <p:cNvPr id="79" name="Rectangle 78">
              <a:extLst>
                <a:ext uri="{FF2B5EF4-FFF2-40B4-BE49-F238E27FC236}">
                  <a16:creationId xmlns:a16="http://schemas.microsoft.com/office/drawing/2014/main" id="{2C4AE225-B305-4EBE-83DE-0342047357A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1ECC289-4697-4C29-B2D6-71C28AB72C91}"/>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2306754" y="2159074"/>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571049" y="2159074"/>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1079784" y="2942031"/>
            <a:ext cx="495649" cy="461665"/>
          </a:xfrm>
          <a:prstGeom prst="rect">
            <a:avLst/>
          </a:prstGeom>
          <a:noFill/>
        </p:spPr>
        <p:txBody>
          <a:bodyPr wrap="none" rtlCol="0">
            <a:spAutoFit/>
          </a:bodyPr>
          <a:lstStyle/>
          <a:p>
            <a:r>
              <a:rPr lang="en-US" sz="2400" b="1" dirty="0"/>
              <a:t>11</a:t>
            </a:r>
          </a:p>
        </p:txBody>
      </p:sp>
      <p:sp>
        <p:nvSpPr>
          <p:cNvPr id="55" name="TextBox 54">
            <a:extLst>
              <a:ext uri="{FF2B5EF4-FFF2-40B4-BE49-F238E27FC236}">
                <a16:creationId xmlns:a16="http://schemas.microsoft.com/office/drawing/2014/main" id="{E5AF96A4-C13B-4954-A766-4A44AFA27A01}"/>
              </a:ext>
            </a:extLst>
          </p:cNvPr>
          <p:cNvSpPr txBox="1"/>
          <p:nvPr/>
        </p:nvSpPr>
        <p:spPr>
          <a:xfrm>
            <a:off x="775825"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NHẤT</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2375606" y="7406785"/>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769115" y="4116792"/>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NHẤT</a:t>
            </a:r>
          </a:p>
        </p:txBody>
      </p:sp>
      <p:sp>
        <p:nvSpPr>
          <p:cNvPr id="96" name="TextBox 95">
            <a:extLst>
              <a:ext uri="{FF2B5EF4-FFF2-40B4-BE49-F238E27FC236}">
                <a16:creationId xmlns:a16="http://schemas.microsoft.com/office/drawing/2014/main" id="{0C2C9911-A6B8-47B7-BB15-A8A3DDA61FB9}"/>
              </a:ext>
            </a:extLst>
          </p:cNvPr>
          <p:cNvSpPr txBox="1"/>
          <p:nvPr/>
        </p:nvSpPr>
        <p:spPr>
          <a:xfrm>
            <a:off x="1180148" y="4681742"/>
            <a:ext cx="790569" cy="461665"/>
          </a:xfrm>
          <a:prstGeom prst="rect">
            <a:avLst/>
          </a:prstGeom>
          <a:noFill/>
        </p:spPr>
        <p:txBody>
          <a:bodyPr wrap="square" rtlCol="0">
            <a:spAutoFit/>
          </a:bodyPr>
          <a:lstStyle/>
          <a:p>
            <a:r>
              <a:rPr lang="en-US" sz="2400" b="1" dirty="0"/>
              <a:t>1</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4080941" y="7406785"/>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6349079" y="5170141"/>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2348657" y="5604960"/>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57F0D1F3-C2C0-4E0A-8C74-C127A6739451}"/>
              </a:ext>
            </a:extLst>
          </p:cNvPr>
          <p:cNvSpPr txBox="1"/>
          <p:nvPr/>
        </p:nvSpPr>
        <p:spPr>
          <a:xfrm>
            <a:off x="2446601" y="6407997"/>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37" name="Group 136">
            <a:extLst>
              <a:ext uri="{FF2B5EF4-FFF2-40B4-BE49-F238E27FC236}">
                <a16:creationId xmlns:a16="http://schemas.microsoft.com/office/drawing/2014/main" id="{53705F5C-C5F1-4FD5-9FC0-5C268522391C}"/>
              </a:ext>
            </a:extLst>
          </p:cNvPr>
          <p:cNvGrpSpPr/>
          <p:nvPr/>
        </p:nvGrpSpPr>
        <p:grpSpPr>
          <a:xfrm>
            <a:off x="5868372" y="5637339"/>
            <a:ext cx="457200" cy="457200"/>
            <a:chOff x="1156235" y="5616146"/>
            <a:chExt cx="561685" cy="548163"/>
          </a:xfrm>
        </p:grpSpPr>
        <p:sp>
          <p:nvSpPr>
            <p:cNvPr id="138" name="Rectangle 137">
              <a:extLst>
                <a:ext uri="{FF2B5EF4-FFF2-40B4-BE49-F238E27FC236}">
                  <a16:creationId xmlns:a16="http://schemas.microsoft.com/office/drawing/2014/main" id="{E4E5902B-92F9-4106-8687-07497638352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39791AB-E6C0-4E8B-BDF5-750A596D029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1F00999-6C11-40F2-A643-9055EA2C6744}"/>
              </a:ext>
            </a:extLst>
          </p:cNvPr>
          <p:cNvGrpSpPr/>
          <p:nvPr/>
        </p:nvGrpSpPr>
        <p:grpSpPr>
          <a:xfrm>
            <a:off x="649895" y="9338169"/>
            <a:ext cx="238439" cy="238439"/>
            <a:chOff x="1156235" y="5616146"/>
            <a:chExt cx="561685" cy="548163"/>
          </a:xfrm>
        </p:grpSpPr>
        <p:sp>
          <p:nvSpPr>
            <p:cNvPr id="162" name="Rectangle 161">
              <a:extLst>
                <a:ext uri="{FF2B5EF4-FFF2-40B4-BE49-F238E27FC236}">
                  <a16:creationId xmlns:a16="http://schemas.microsoft.com/office/drawing/2014/main" id="{620D22FB-C30B-431D-BA02-00E394AEE06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D2B145C1-0E9A-475B-AECA-4257784D2A9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4153432" y="9101919"/>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822040" y="969711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4555242" y="91300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853489" y="9147897"/>
            <a:ext cx="274320" cy="274320"/>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2351697" y="3844392"/>
            <a:ext cx="1513223" cy="1513223"/>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6E14820D-4820-4D07-B900-7ED138C8BCF3}"/>
              </a:ext>
            </a:extLst>
          </p:cNvPr>
          <p:cNvSpPr txBox="1"/>
          <p:nvPr/>
        </p:nvSpPr>
        <p:spPr>
          <a:xfrm>
            <a:off x="2523129" y="5813343"/>
            <a:ext cx="1405296"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NĂM CÁ NHÂN</a:t>
            </a:r>
          </a:p>
        </p:txBody>
      </p:sp>
      <p:sp>
        <p:nvSpPr>
          <p:cNvPr id="252" name="Oval 251">
            <a:extLst>
              <a:ext uri="{FF2B5EF4-FFF2-40B4-BE49-F238E27FC236}">
                <a16:creationId xmlns:a16="http://schemas.microsoft.com/office/drawing/2014/main" id="{40A2AD6E-2CB1-40D4-B590-B2244CA39350}"/>
              </a:ext>
            </a:extLst>
          </p:cNvPr>
          <p:cNvSpPr/>
          <p:nvPr/>
        </p:nvSpPr>
        <p:spPr>
          <a:xfrm>
            <a:off x="6070405" y="2205730"/>
            <a:ext cx="169112" cy="16911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19482" y="7424669"/>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Oval 270">
            <a:extLst>
              <a:ext uri="{FF2B5EF4-FFF2-40B4-BE49-F238E27FC236}">
                <a16:creationId xmlns:a16="http://schemas.microsoft.com/office/drawing/2014/main" id="{3BC9B802-B834-44A6-AF86-6192A2947E01}"/>
              </a:ext>
            </a:extLst>
          </p:cNvPr>
          <p:cNvSpPr/>
          <p:nvPr/>
        </p:nvSpPr>
        <p:spPr>
          <a:xfrm>
            <a:off x="5800357" y="8014043"/>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3C50F511-FAF7-44BB-B9E0-8748E63036A9}"/>
              </a:ext>
            </a:extLst>
          </p:cNvPr>
          <p:cNvSpPr txBox="1"/>
          <p:nvPr/>
        </p:nvSpPr>
        <p:spPr>
          <a:xfrm>
            <a:off x="2606088"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HAI</a:t>
            </a:r>
          </a:p>
        </p:txBody>
      </p:sp>
      <p:sp>
        <p:nvSpPr>
          <p:cNvPr id="166" name="TextBox 165">
            <a:extLst>
              <a:ext uri="{FF2B5EF4-FFF2-40B4-BE49-F238E27FC236}">
                <a16:creationId xmlns:a16="http://schemas.microsoft.com/office/drawing/2014/main" id="{E18FA56C-8A5C-428A-8F69-9D061119D595}"/>
              </a:ext>
            </a:extLst>
          </p:cNvPr>
          <p:cNvSpPr txBox="1"/>
          <p:nvPr/>
        </p:nvSpPr>
        <p:spPr>
          <a:xfrm>
            <a:off x="2835782" y="2965894"/>
            <a:ext cx="495649" cy="461665"/>
          </a:xfrm>
          <a:prstGeom prst="rect">
            <a:avLst/>
          </a:prstGeom>
          <a:noFill/>
        </p:spPr>
        <p:txBody>
          <a:bodyPr wrap="none" rtlCol="0">
            <a:spAutoFit/>
          </a:bodyPr>
          <a:lstStyle/>
          <a:p>
            <a:r>
              <a:rPr lang="en-US" sz="2400" b="1" dirty="0"/>
              <a:t>11</a:t>
            </a:r>
          </a:p>
        </p:txBody>
      </p:sp>
      <p:sp>
        <p:nvSpPr>
          <p:cNvPr id="167" name="TextBox 166">
            <a:extLst>
              <a:ext uri="{FF2B5EF4-FFF2-40B4-BE49-F238E27FC236}">
                <a16:creationId xmlns:a16="http://schemas.microsoft.com/office/drawing/2014/main" id="{7FD65114-3866-435E-9190-0E64B72981A4}"/>
              </a:ext>
            </a:extLst>
          </p:cNvPr>
          <p:cNvSpPr txBox="1"/>
          <p:nvPr/>
        </p:nvSpPr>
        <p:spPr>
          <a:xfrm>
            <a:off x="4327164" y="2374842"/>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HAI</a:t>
            </a:r>
          </a:p>
        </p:txBody>
      </p:sp>
      <p:sp>
        <p:nvSpPr>
          <p:cNvPr id="168" name="TextBox 167">
            <a:extLst>
              <a:ext uri="{FF2B5EF4-FFF2-40B4-BE49-F238E27FC236}">
                <a16:creationId xmlns:a16="http://schemas.microsoft.com/office/drawing/2014/main" id="{055B6978-5C13-4DDA-A79E-E0D50CDBAEDA}"/>
              </a:ext>
            </a:extLst>
          </p:cNvPr>
          <p:cNvSpPr txBox="1"/>
          <p:nvPr/>
        </p:nvSpPr>
        <p:spPr>
          <a:xfrm>
            <a:off x="4733031" y="3034695"/>
            <a:ext cx="790569" cy="461665"/>
          </a:xfrm>
          <a:prstGeom prst="rect">
            <a:avLst/>
          </a:prstGeom>
          <a:noFill/>
        </p:spPr>
        <p:txBody>
          <a:bodyPr wrap="square" rtlCol="0">
            <a:spAutoFit/>
          </a:bodyPr>
          <a:lstStyle/>
          <a:p>
            <a:r>
              <a:rPr lang="en-US" sz="2400" b="1" dirty="0"/>
              <a:t>1</a:t>
            </a:r>
          </a:p>
        </p:txBody>
      </p:sp>
      <p:grpSp>
        <p:nvGrpSpPr>
          <p:cNvPr id="169" name="Group 168">
            <a:extLst>
              <a:ext uri="{FF2B5EF4-FFF2-40B4-BE49-F238E27FC236}">
                <a16:creationId xmlns:a16="http://schemas.microsoft.com/office/drawing/2014/main" id="{2850521E-D322-46DC-B05D-6861F9221C8C}"/>
              </a:ext>
            </a:extLst>
          </p:cNvPr>
          <p:cNvGrpSpPr/>
          <p:nvPr/>
        </p:nvGrpSpPr>
        <p:grpSpPr>
          <a:xfrm>
            <a:off x="4080941" y="5654202"/>
            <a:ext cx="1554480" cy="1554480"/>
            <a:chOff x="2070119" y="5163737"/>
            <a:chExt cx="575976" cy="562587"/>
          </a:xfrm>
        </p:grpSpPr>
        <p:sp>
          <p:nvSpPr>
            <p:cNvPr id="173" name="Rectangle 172">
              <a:extLst>
                <a:ext uri="{FF2B5EF4-FFF2-40B4-BE49-F238E27FC236}">
                  <a16:creationId xmlns:a16="http://schemas.microsoft.com/office/drawing/2014/main" id="{6C18D338-6C81-4961-A204-97D11CF3A62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753694A-5331-4B55-B80B-9475E426C115}"/>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C603AA87-908B-47E4-B35E-BE78D43B1ED1}"/>
              </a:ext>
            </a:extLst>
          </p:cNvPr>
          <p:cNvSpPr txBox="1"/>
          <p:nvPr/>
        </p:nvSpPr>
        <p:spPr>
          <a:xfrm>
            <a:off x="831772" y="5754699"/>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BA</a:t>
            </a:r>
          </a:p>
        </p:txBody>
      </p:sp>
      <p:sp>
        <p:nvSpPr>
          <p:cNvPr id="185" name="TextBox 184">
            <a:extLst>
              <a:ext uri="{FF2B5EF4-FFF2-40B4-BE49-F238E27FC236}">
                <a16:creationId xmlns:a16="http://schemas.microsoft.com/office/drawing/2014/main" id="{0387C49F-3046-4F79-A6A5-3094780A054D}"/>
              </a:ext>
            </a:extLst>
          </p:cNvPr>
          <p:cNvSpPr txBox="1"/>
          <p:nvPr/>
        </p:nvSpPr>
        <p:spPr>
          <a:xfrm>
            <a:off x="841413" y="7586590"/>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BA</a:t>
            </a:r>
          </a:p>
        </p:txBody>
      </p:sp>
      <p:sp>
        <p:nvSpPr>
          <p:cNvPr id="186" name="TextBox 185">
            <a:extLst>
              <a:ext uri="{FF2B5EF4-FFF2-40B4-BE49-F238E27FC236}">
                <a16:creationId xmlns:a16="http://schemas.microsoft.com/office/drawing/2014/main" id="{C781654B-54DC-4C0E-9252-C5541E6C3E3A}"/>
              </a:ext>
            </a:extLst>
          </p:cNvPr>
          <p:cNvSpPr txBox="1"/>
          <p:nvPr/>
        </p:nvSpPr>
        <p:spPr>
          <a:xfrm>
            <a:off x="1180148" y="6339530"/>
            <a:ext cx="790569" cy="461665"/>
          </a:xfrm>
          <a:prstGeom prst="rect">
            <a:avLst/>
          </a:prstGeom>
          <a:noFill/>
        </p:spPr>
        <p:txBody>
          <a:bodyPr wrap="square" rtlCol="0">
            <a:spAutoFit/>
          </a:bodyPr>
          <a:lstStyle/>
          <a:p>
            <a:r>
              <a:rPr lang="en-US" sz="2400" b="1" dirty="0"/>
              <a:t>1</a:t>
            </a:r>
          </a:p>
        </p:txBody>
      </p:sp>
      <p:sp>
        <p:nvSpPr>
          <p:cNvPr id="187" name="TextBox 186">
            <a:extLst>
              <a:ext uri="{FF2B5EF4-FFF2-40B4-BE49-F238E27FC236}">
                <a16:creationId xmlns:a16="http://schemas.microsoft.com/office/drawing/2014/main" id="{93D7DA11-737F-4F3C-B306-CC7ABAA7A789}"/>
              </a:ext>
            </a:extLst>
          </p:cNvPr>
          <p:cNvSpPr txBox="1"/>
          <p:nvPr/>
        </p:nvSpPr>
        <p:spPr>
          <a:xfrm>
            <a:off x="1084324" y="8191160"/>
            <a:ext cx="790569" cy="461665"/>
          </a:xfrm>
          <a:prstGeom prst="rect">
            <a:avLst/>
          </a:prstGeom>
          <a:noFill/>
        </p:spPr>
        <p:txBody>
          <a:bodyPr wrap="square" rtlCol="0">
            <a:spAutoFit/>
          </a:bodyPr>
          <a:lstStyle/>
          <a:p>
            <a:r>
              <a:rPr lang="en-US" sz="2400" b="1" dirty="0"/>
              <a:t>1</a:t>
            </a:r>
          </a:p>
        </p:txBody>
      </p:sp>
      <p:sp>
        <p:nvSpPr>
          <p:cNvPr id="188" name="TextBox 187">
            <a:extLst>
              <a:ext uri="{FF2B5EF4-FFF2-40B4-BE49-F238E27FC236}">
                <a16:creationId xmlns:a16="http://schemas.microsoft.com/office/drawing/2014/main" id="{AEC84D5E-A67B-4A83-B929-9C4CEEA5E163}"/>
              </a:ext>
            </a:extLst>
          </p:cNvPr>
          <p:cNvSpPr txBox="1"/>
          <p:nvPr/>
        </p:nvSpPr>
        <p:spPr>
          <a:xfrm>
            <a:off x="2656883" y="7604067"/>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TƯ</a:t>
            </a:r>
          </a:p>
        </p:txBody>
      </p:sp>
      <p:sp>
        <p:nvSpPr>
          <p:cNvPr id="189" name="TextBox 188">
            <a:extLst>
              <a:ext uri="{FF2B5EF4-FFF2-40B4-BE49-F238E27FC236}">
                <a16:creationId xmlns:a16="http://schemas.microsoft.com/office/drawing/2014/main" id="{09DCFD51-AACB-4B4A-9A85-00E56486F8F4}"/>
              </a:ext>
            </a:extLst>
          </p:cNvPr>
          <p:cNvSpPr txBox="1"/>
          <p:nvPr/>
        </p:nvSpPr>
        <p:spPr>
          <a:xfrm>
            <a:off x="2904634" y="8168981"/>
            <a:ext cx="495649" cy="461665"/>
          </a:xfrm>
          <a:prstGeom prst="rect">
            <a:avLst/>
          </a:prstGeom>
          <a:noFill/>
        </p:spPr>
        <p:txBody>
          <a:bodyPr wrap="none" rtlCol="0">
            <a:spAutoFit/>
          </a:bodyPr>
          <a:lstStyle/>
          <a:p>
            <a:r>
              <a:rPr lang="en-US" sz="2400" b="1" dirty="0"/>
              <a:t>11</a:t>
            </a:r>
          </a:p>
        </p:txBody>
      </p:sp>
      <p:sp>
        <p:nvSpPr>
          <p:cNvPr id="190" name="TextBox 189">
            <a:extLst>
              <a:ext uri="{FF2B5EF4-FFF2-40B4-BE49-F238E27FC236}">
                <a16:creationId xmlns:a16="http://schemas.microsoft.com/office/drawing/2014/main" id="{CA6BCC3C-AA67-4F82-AB31-76F498B9E5E9}"/>
              </a:ext>
            </a:extLst>
          </p:cNvPr>
          <p:cNvSpPr txBox="1"/>
          <p:nvPr/>
        </p:nvSpPr>
        <p:spPr>
          <a:xfrm>
            <a:off x="4397389" y="7604066"/>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TƯ</a:t>
            </a:r>
          </a:p>
        </p:txBody>
      </p:sp>
      <p:sp>
        <p:nvSpPr>
          <p:cNvPr id="191" name="TextBox 190">
            <a:extLst>
              <a:ext uri="{FF2B5EF4-FFF2-40B4-BE49-F238E27FC236}">
                <a16:creationId xmlns:a16="http://schemas.microsoft.com/office/drawing/2014/main" id="{3AC81D5F-7DE1-452D-A6B9-7DDB82E93511}"/>
              </a:ext>
            </a:extLst>
          </p:cNvPr>
          <p:cNvSpPr txBox="1"/>
          <p:nvPr/>
        </p:nvSpPr>
        <p:spPr>
          <a:xfrm>
            <a:off x="4776419" y="8191160"/>
            <a:ext cx="790569" cy="461665"/>
          </a:xfrm>
          <a:prstGeom prst="rect">
            <a:avLst/>
          </a:prstGeom>
          <a:noFill/>
        </p:spPr>
        <p:txBody>
          <a:bodyPr wrap="square" rtlCol="0">
            <a:spAutoFit/>
          </a:bodyPr>
          <a:lstStyle/>
          <a:p>
            <a:r>
              <a:rPr lang="en-US" sz="2400" b="1" dirty="0"/>
              <a:t>1</a:t>
            </a:r>
          </a:p>
        </p:txBody>
      </p:sp>
      <p:grpSp>
        <p:nvGrpSpPr>
          <p:cNvPr id="195" name="Group 194">
            <a:extLst>
              <a:ext uri="{FF2B5EF4-FFF2-40B4-BE49-F238E27FC236}">
                <a16:creationId xmlns:a16="http://schemas.microsoft.com/office/drawing/2014/main" id="{FE16FDE5-8420-4A50-B900-50AF8D04E334}"/>
              </a:ext>
            </a:extLst>
          </p:cNvPr>
          <p:cNvGrpSpPr/>
          <p:nvPr/>
        </p:nvGrpSpPr>
        <p:grpSpPr>
          <a:xfrm>
            <a:off x="5718467" y="2212868"/>
            <a:ext cx="192024" cy="190943"/>
            <a:chOff x="2070119" y="5163737"/>
            <a:chExt cx="575976" cy="562587"/>
          </a:xfrm>
        </p:grpSpPr>
        <p:sp>
          <p:nvSpPr>
            <p:cNvPr id="196" name="Rectangle 195">
              <a:extLst>
                <a:ext uri="{FF2B5EF4-FFF2-40B4-BE49-F238E27FC236}">
                  <a16:creationId xmlns:a16="http://schemas.microsoft.com/office/drawing/2014/main" id="{3F84F793-A1E9-4F6E-8D64-889655A7C2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24542B8-35A4-427D-AD41-64E7047D699A}"/>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F1B50FC3-D46C-415D-B3A5-D55D751BB882}"/>
              </a:ext>
            </a:extLst>
          </p:cNvPr>
          <p:cNvGrpSpPr/>
          <p:nvPr/>
        </p:nvGrpSpPr>
        <p:grpSpPr>
          <a:xfrm>
            <a:off x="5947357" y="2512891"/>
            <a:ext cx="378215" cy="378215"/>
            <a:chOff x="1156235" y="5616146"/>
            <a:chExt cx="561685" cy="548163"/>
          </a:xfrm>
        </p:grpSpPr>
        <p:sp>
          <p:nvSpPr>
            <p:cNvPr id="199" name="Rectangle 198">
              <a:extLst>
                <a:ext uri="{FF2B5EF4-FFF2-40B4-BE49-F238E27FC236}">
                  <a16:creationId xmlns:a16="http://schemas.microsoft.com/office/drawing/2014/main" id="{D8F6EA31-17FC-48D4-AB51-A8757FA602A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4C4FF51-7A05-4942-A2AC-518CE69935B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TextBox 203">
            <a:extLst>
              <a:ext uri="{FF2B5EF4-FFF2-40B4-BE49-F238E27FC236}">
                <a16:creationId xmlns:a16="http://schemas.microsoft.com/office/drawing/2014/main" id="{AF042D26-58E0-432F-8ADD-B4698E6F374A}"/>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354816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11" y="14748"/>
            <a:ext cx="234657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35352" y="-88819"/>
            <a:ext cx="1022263" cy="111710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876" y="5088024"/>
            <a:ext cx="3438823" cy="3434906"/>
          </a:xfrm>
          <a:prstGeom prst="rect">
            <a:avLst/>
          </a:prstGeom>
        </p:spPr>
      </p:pic>
      <p:sp>
        <p:nvSpPr>
          <p:cNvPr id="2" name="Title 1">
            <a:extLst>
              <a:ext uri="{FF2B5EF4-FFF2-40B4-BE49-F238E27FC236}">
                <a16:creationId xmlns:a16="http://schemas.microsoft.com/office/drawing/2014/main" id="{9ED72576-406C-4C3E-AD19-BAE23AC0C36B}"/>
              </a:ext>
            </a:extLst>
          </p:cNvPr>
          <p:cNvSpPr>
            <a:spLocks noGrp="1"/>
          </p:cNvSpPr>
          <p:nvPr>
            <p:ph type="title"/>
          </p:nvPr>
        </p:nvSpPr>
        <p:spPr>
          <a:xfrm>
            <a:off x="346839" y="263139"/>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ĐƯỜNG ĐỜI</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40424" y="1340686"/>
            <a:ext cx="6754761" cy="895715"/>
          </a:xfrm>
          <a:solidFill>
            <a:schemeClr val="accent2">
              <a:lumMod val="20000"/>
              <a:lumOff val="80000"/>
            </a:schemeClr>
          </a:solidFill>
        </p:spPr>
        <p:txBody>
          <a:bodyPr anchor="t">
            <a:noAutofit/>
          </a:bodyPr>
          <a:lstStyle/>
          <a:p>
            <a:pPr marL="0" indent="0">
              <a:lnSpc>
                <a:spcPct val="150000"/>
              </a:lnSpc>
              <a:spcBef>
                <a:spcPts val="0"/>
              </a:spcBef>
              <a:buNone/>
            </a:pP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 số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mà 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trải qua trong cuộc đời này. Nó cho bạn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dung</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bức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quan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những trải nghiệm và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bài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học sau những trải nghiệm đó.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này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biết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mạnh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rèn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luyện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như</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môi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trường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tối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ưu</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phát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huy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lực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15" name="Title 1">
            <a:extLst>
              <a:ext uri="{FF2B5EF4-FFF2-40B4-BE49-F238E27FC236}">
                <a16:creationId xmlns:a16="http://schemas.microsoft.com/office/drawing/2014/main" id="{9ED72576-406C-4C3E-AD19-BAE23AC0C36B}"/>
              </a:ext>
            </a:extLst>
          </p:cNvPr>
          <p:cNvSpPr txBox="1">
            <a:spLocks/>
          </p:cNvSpPr>
          <p:nvPr/>
        </p:nvSpPr>
        <p:spPr>
          <a:xfrm>
            <a:off x="4963886" y="255637"/>
            <a:ext cx="600505"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TextBox 4"/>
          <p:cNvSpPr txBox="1"/>
          <p:nvPr/>
        </p:nvSpPr>
        <p:spPr>
          <a:xfrm>
            <a:off x="3004452" y="6360282"/>
            <a:ext cx="1643270" cy="2123658"/>
          </a:xfrm>
          <a:prstGeom prst="rect">
            <a:avLst/>
          </a:prstGeom>
          <a:noFill/>
        </p:spPr>
        <p:txBody>
          <a:bodyPr wrap="square" rtlCol="0">
            <a:spAutoFit/>
          </a:bodyPr>
          <a:lstStyle/>
          <a:p>
            <a:pPr algn="ctr"/>
            <a:r>
              <a:rPr lang="en-US" sz="4400" b="1" dirty="0">
                <a:solidFill>
                  <a:srgbClr val="FF6600"/>
                </a:solidFill>
              </a:rPr>
              <a:t>[{{</a:t>
            </a:r>
            <a:r>
              <a:rPr lang="en-US" sz="4400" b="1" dirty="0" err="1">
                <a:solidFill>
                  <a:srgbClr val="FF6600"/>
                </a:solidFill>
              </a:rPr>
              <a:t>lp_num</a:t>
            </a:r>
            <a:r>
              <a:rPr lang="en-US" sz="4400" b="1" dirty="0">
                <a:solidFill>
                  <a:srgbClr val="FF6600"/>
                </a:solidFill>
              </a:rPr>
              <a:t>}}]</a:t>
            </a:r>
            <a:endParaRPr lang="en-US" sz="4800" b="1" dirty="0">
              <a:solidFill>
                <a:srgbClr val="FF6600"/>
              </a:solidFill>
            </a:endParaRPr>
          </a:p>
        </p:txBody>
      </p:sp>
      <p:sp>
        <p:nvSpPr>
          <p:cNvPr id="12" name="Content Placeholder 2">
            <a:extLst>
              <a:ext uri="{FF2B5EF4-FFF2-40B4-BE49-F238E27FC236}">
                <a16:creationId xmlns:a16="http://schemas.microsoft.com/office/drawing/2014/main" id="{D80D4462-CF5C-49D3-BA99-186BB5F97218}"/>
              </a:ext>
            </a:extLst>
          </p:cNvPr>
          <p:cNvSpPr txBox="1">
            <a:spLocks/>
          </p:cNvSpPr>
          <p:nvPr/>
        </p:nvSpPr>
        <p:spPr>
          <a:xfrm>
            <a:off x="440424" y="2570916"/>
            <a:ext cx="6754761" cy="2029655"/>
          </a:xfrm>
          <a:prstGeom prst="rect">
            <a:avLst/>
          </a:prstGeom>
        </p:spPr>
        <p:txBody>
          <a:bodyPr vert="horz" lIns="91440" tIns="45720" rIns="91440" bIns="45720" rtlCol="0" anchor="t">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life_path_meaning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9" name="TextBox 8">
            <a:extLst>
              <a:ext uri="{FF2B5EF4-FFF2-40B4-BE49-F238E27FC236}">
                <a16:creationId xmlns:a16="http://schemas.microsoft.com/office/drawing/2014/main" id="{D21BE582-42C2-4E46-8180-4047FADE95E1}"/>
              </a:ext>
            </a:extLst>
          </p:cNvPr>
          <p:cNvSpPr txBox="1"/>
          <p:nvPr/>
        </p:nvSpPr>
        <p:spPr>
          <a:xfrm>
            <a:off x="1090263" y="5088024"/>
            <a:ext cx="256540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lp_strong</a:t>
            </a:r>
            <a:r>
              <a:rPr lang="en-US" sz="1100" dirty="0">
                <a:latin typeface="Tahoma" panose="020B0604030504040204" pitchFamily="34" charset="0"/>
                <a:ea typeface="Tahoma" panose="020B0604030504040204" pitchFamily="34" charset="0"/>
                <a:cs typeface="Tahoma" panose="020B0604030504040204" pitchFamily="34" charset="0"/>
              </a:rPr>
              <a:t>}} </a:t>
            </a:r>
          </a:p>
        </p:txBody>
      </p:sp>
      <p:sp>
        <p:nvSpPr>
          <p:cNvPr id="10" name="TextBox 9">
            <a:extLst>
              <a:ext uri="{FF2B5EF4-FFF2-40B4-BE49-F238E27FC236}">
                <a16:creationId xmlns:a16="http://schemas.microsoft.com/office/drawing/2014/main" id="{0926F7E6-9F9D-424F-9797-4550C6424D9C}"/>
              </a:ext>
            </a:extLst>
          </p:cNvPr>
          <p:cNvSpPr txBox="1"/>
          <p:nvPr/>
        </p:nvSpPr>
        <p:spPr>
          <a:xfrm>
            <a:off x="4526679" y="5031762"/>
            <a:ext cx="1228221" cy="261610"/>
          </a:xfrm>
          <a:prstGeom prst="rect">
            <a:avLst/>
          </a:prstGeom>
          <a:noFill/>
        </p:spPr>
        <p:txBody>
          <a:bodyPr wrap="none" rtlCol="0">
            <a:spAutoFit/>
          </a:bodyPr>
          <a:lstStyle/>
          <a:p>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lp_challenge</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6E777909-F334-43BD-AF45-142DC0D0FA26}"/>
              </a:ext>
            </a:extLst>
          </p:cNvPr>
          <p:cNvSpPr txBox="1"/>
          <p:nvPr/>
        </p:nvSpPr>
        <p:spPr>
          <a:xfrm>
            <a:off x="1090263" y="7175839"/>
            <a:ext cx="1143262" cy="261610"/>
          </a:xfrm>
          <a:prstGeom prst="rect">
            <a:avLst/>
          </a:prstGeom>
          <a:noFill/>
        </p:spPr>
        <p:txBody>
          <a:bodyPr wrap="non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lp_improve</a:t>
            </a:r>
            <a:r>
              <a:rPr lang="en-US" sz="11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a:extLst>
              <a:ext uri="{FF2B5EF4-FFF2-40B4-BE49-F238E27FC236}">
                <a16:creationId xmlns:a16="http://schemas.microsoft.com/office/drawing/2014/main" id="{3F0A63B6-DB2D-4F07-B085-9D52C13807CD}"/>
              </a:ext>
            </a:extLst>
          </p:cNvPr>
          <p:cNvSpPr txBox="1"/>
          <p:nvPr/>
        </p:nvSpPr>
        <p:spPr>
          <a:xfrm>
            <a:off x="4512940" y="7225875"/>
            <a:ext cx="243904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lp_environment</a:t>
            </a:r>
            <a:r>
              <a:rPr lang="en-US" sz="11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91788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24070" y="1276827"/>
            <a:ext cx="6628721" cy="885692"/>
          </a:xfrm>
          <a:noFill/>
        </p:spPr>
        <p:txBody>
          <a:bodyPr wrap="square" numCol="1" spcCol="365760" rtlCol="0">
            <a:spAutoFit/>
          </a:bodyPr>
          <a:lstStyle/>
          <a:p>
            <a:pPr marL="0" indent="0" algn="just" defTabSz="457200">
              <a:lnSpc>
                <a:spcPct val="150000"/>
              </a:lnSpc>
              <a:spcAft>
                <a:spcPts val="1800"/>
              </a:spcAft>
              <a:buNone/>
            </a:pP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Chỉ</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tiết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lộ</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trò</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trách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nhiệm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nhằm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chinh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phục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tuyệt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vời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khai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trị</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tỏa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niềm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cảm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hứng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hạnh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phúc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p>
        </p:txBody>
      </p:sp>
      <p:sp>
        <p:nvSpPr>
          <p:cNvPr id="11" name="TextBox 10">
            <a:extLst>
              <a:ext uri="{FF2B5EF4-FFF2-40B4-BE49-F238E27FC236}">
                <a16:creationId xmlns:a16="http://schemas.microsoft.com/office/drawing/2014/main" id="{F0E9FE2D-94D9-456B-913C-A4969E898772}"/>
              </a:ext>
            </a:extLst>
          </p:cNvPr>
          <p:cNvSpPr txBox="1"/>
          <p:nvPr/>
        </p:nvSpPr>
        <p:spPr>
          <a:xfrm>
            <a:off x="3781424" y="2577629"/>
            <a:ext cx="3357355" cy="340734"/>
          </a:xfrm>
          <a:prstGeom prst="rect">
            <a:avLst/>
          </a:prstGeom>
          <a:noFill/>
        </p:spPr>
        <p:txBody>
          <a:bodyPr wrap="square" numCol="1" spcCol="365760" rtlCol="0">
            <a:spAutoFit/>
          </a:bodyPr>
          <a:lstStyle/>
          <a:p>
            <a:pPr algn="just">
              <a:lnSpc>
                <a:spcPct val="150000"/>
              </a:lnSpc>
              <a:spcAft>
                <a:spcPts val="1800"/>
              </a:spcAft>
            </a:pPr>
            <a:r>
              <a:rPr lang="en-US" sz="1200" dirty="0"/>
              <a:t>{{</a:t>
            </a:r>
            <a:r>
              <a:rPr lang="en-US" sz="1200" dirty="0" err="1"/>
              <a:t>destiny_meaning</a:t>
            </a:r>
            <a:r>
              <a:rPr lang="en-US" sz="1200" dirty="0"/>
              <a:t>}}</a:t>
            </a:r>
          </a:p>
        </p:txBody>
      </p:sp>
      <p:sp>
        <p:nvSpPr>
          <p:cNvPr id="15" name="TextBox 14"/>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SỨ MỆNH</a:t>
            </a:r>
          </a:p>
        </p:txBody>
      </p:sp>
      <p:sp>
        <p:nvSpPr>
          <p:cNvPr id="10" name="Rectangle 9"/>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360993"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dp_num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Rectangle 3">
            <a:extLst>
              <a:ext uri="{FF2B5EF4-FFF2-40B4-BE49-F238E27FC236}">
                <a16:creationId xmlns:a16="http://schemas.microsoft.com/office/drawing/2014/main" id="{E95E499C-720E-47DC-84EB-C45C36D65A8D}"/>
              </a:ext>
            </a:extLst>
          </p:cNvPr>
          <p:cNvSpPr/>
          <p:nvPr/>
        </p:nvSpPr>
        <p:spPr>
          <a:xfrm>
            <a:off x="424070" y="7483720"/>
            <a:ext cx="3127513" cy="164040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3AEE40DE-EE92-410D-A24D-11A6F2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9" y="2577629"/>
            <a:ext cx="2739964" cy="6394316"/>
          </a:xfrm>
          <a:prstGeom prst="rect">
            <a:avLst/>
          </a:prstGeom>
        </p:spPr>
      </p:pic>
    </p:spTree>
    <p:extLst>
      <p:ext uri="{BB962C8B-B14F-4D97-AF65-F5344CB8AC3E}">
        <p14:creationId xmlns:p14="http://schemas.microsoft.com/office/powerpoint/2010/main" val="78902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78219" y="1232955"/>
            <a:ext cx="6606411" cy="2030626"/>
          </a:xfrm>
        </p:spPr>
        <p:txBody>
          <a:bodyPr>
            <a:noAutofit/>
          </a:bodyPr>
          <a:lstStyle/>
          <a:p>
            <a:pPr marL="0" indent="0" algn="just">
              <a:lnSpc>
                <a:spcPct val="150000"/>
              </a:lnSpc>
              <a:spcBef>
                <a:spcPts val="0"/>
              </a:spcBef>
              <a:buNone/>
            </a:pP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Thành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ựu</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là một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Đây là chỉ số bạn cần để tâm khi đặt mục tiêu hay đưa ra quyết định trong dài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hạn.</a:t>
            </a:r>
            <a:b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này thường khởi động từ 35 đến 45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v</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à hoàn toàn hoạt động ở tuổi 50. Đây là một dạng năng lượng tích lũy</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ứ mỗi năm đi qua, ảnh hưởng của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này lại càng mạnh lên và rõ rệt hơn. Đến tuổi 50 thì bạn sẽ cảm nhận được tác động của nó lên cuộc sống của mình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22478" y="394650"/>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THÀNH TỰU</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4234" b="20091"/>
          <a:stretch/>
        </p:blipFill>
        <p:spPr>
          <a:xfrm>
            <a:off x="0" y="3756242"/>
            <a:ext cx="7562850" cy="2452629"/>
          </a:xfrm>
          <a:prstGeom prst="rect">
            <a:avLst/>
          </a:prstGeom>
        </p:spPr>
      </p:pic>
      <p:sp>
        <p:nvSpPr>
          <p:cNvPr id="14" name="Rectangle 13"/>
          <p:cNvSpPr/>
          <p:nvPr/>
        </p:nvSpPr>
        <p:spPr>
          <a:xfrm>
            <a:off x="5180006"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99045" y="-118315"/>
            <a:ext cx="1022263" cy="1117102"/>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9ED72576-406C-4C3E-AD19-BAE23AC0C36B}"/>
              </a:ext>
            </a:extLst>
          </p:cNvPr>
          <p:cNvSpPr txBox="1">
            <a:spLocks/>
          </p:cNvSpPr>
          <p:nvPr/>
        </p:nvSpPr>
        <p:spPr>
          <a:xfrm>
            <a:off x="4959398"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pw_num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a:extLst>
              <a:ext uri="{FF2B5EF4-FFF2-40B4-BE49-F238E27FC236}">
                <a16:creationId xmlns:a16="http://schemas.microsoft.com/office/drawing/2014/main" id="{9C3218DD-7C25-42DA-B730-6100D9349F90}"/>
              </a:ext>
            </a:extLst>
          </p:cNvPr>
          <p:cNvSpPr txBox="1"/>
          <p:nvPr/>
        </p:nvSpPr>
        <p:spPr>
          <a:xfrm>
            <a:off x="478220" y="6554459"/>
            <a:ext cx="6606410" cy="331694"/>
          </a:xfrm>
          <a:prstGeom prst="rect">
            <a:avLst/>
          </a:prstGeom>
          <a:noFill/>
        </p:spPr>
        <p:txBody>
          <a:bodyPr wrap="square" rtlCol="0">
            <a:spAutoFit/>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power_meaning</a:t>
            </a:r>
            <a:r>
              <a:rPr lang="en-US" sz="12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039635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10066</TotalTime>
  <Words>4598</Words>
  <Application>Microsoft Office PowerPoint</Application>
  <PresentationFormat>Custom</PresentationFormat>
  <Paragraphs>268</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.VnCentury SchoolbookH</vt:lpstr>
      <vt:lpstr>Arial</vt:lpstr>
      <vt:lpstr>Calibri</vt:lpstr>
      <vt:lpstr>Calibri Light</vt:lpstr>
      <vt:lpstr>Gadugi</vt:lpstr>
      <vt:lpstr>Tahoma</vt:lpstr>
      <vt:lpstr>Office Theme</vt:lpstr>
      <vt:lpstr>PowerPoint Presentation</vt:lpstr>
      <vt:lpstr>MỤC LỤC</vt:lpstr>
      <vt:lpstr>PowerPoint Presentation</vt:lpstr>
      <vt:lpstr>Nguồn gốc NHÂN SỐ HỌC</vt:lpstr>
      <vt:lpstr>PowerPoint Presentation</vt:lpstr>
      <vt:lpstr>PowerPoint Presentation</vt:lpstr>
      <vt:lpstr>Chỉ số ĐƯỜNG ĐỜI</vt:lpstr>
      <vt:lpstr>Chỉ số SỨ MỆNH</vt:lpstr>
      <vt:lpstr>Chỉ số THÀNH TỰU</vt:lpstr>
      <vt:lpstr>Chỉ số ĐỘNG LỰC</vt:lpstr>
      <vt:lpstr>Chỉ số TÍNH CÁCH</vt:lpstr>
      <vt:lpstr>Chỉ số THÁI ĐỘ</vt:lpstr>
      <vt:lpstr>Chỉ số NGÀY SINH</vt:lpstr>
      <vt:lpstr>Chỉ số RÈN LUYỆN</vt:lpstr>
      <vt:lpstr>4 ĐỈNH CAO CUỘC ĐỜI</vt:lpstr>
      <vt:lpstr>ĐỈNH CAO THỨ NHẤT</vt:lpstr>
      <vt:lpstr>ĐỈNH CAO THỨ HAI</vt:lpstr>
      <vt:lpstr>ĐỈNH CAO THỨ BA</vt:lpstr>
      <vt:lpstr>ĐỈNH CAO THỨ TƯ</vt:lpstr>
      <vt:lpstr>CHỈ SỐ THÁCH THỨC</vt:lpstr>
      <vt:lpstr>THÁCH THỨC THỨ NHẤT</vt:lpstr>
      <vt:lpstr>THÁCH THỨC THỨ HAI</vt:lpstr>
      <vt:lpstr>THÁCH THỨC THỨ BA</vt:lpstr>
      <vt:lpstr>THÁCH THỨC THỨ TƯ</vt:lpstr>
      <vt:lpstr>NĂM CÁ NHÂN</vt:lpstr>
      <vt:lpstr>NĂM CÁ NHÂN</vt:lpstr>
      <vt:lpstr>NĂM CÁ NHÂN</vt:lpstr>
      <vt:lpstr>NĂM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Vu</dc:creator>
  <cp:lastModifiedBy>Quang Vinh</cp:lastModifiedBy>
  <cp:revision>302</cp:revision>
  <dcterms:created xsi:type="dcterms:W3CDTF">2021-07-12T11:38:07Z</dcterms:created>
  <dcterms:modified xsi:type="dcterms:W3CDTF">2021-09-26T16:41:32Z</dcterms:modified>
</cp:coreProperties>
</file>